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35.jpg" ContentType="image/jpg"/>
  <Override PartName="/ppt/media/image40.jpg" ContentType="image/jpg"/>
  <Override PartName="/ppt/media/image41.jpg" ContentType="image/jpg"/>
  <Override PartName="/ppt/media/image43.jpg" ContentType="image/jpg"/>
  <Override PartName="/ppt/media/image44.jpg" ContentType="image/jp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14.xml" ContentType="application/vnd.openxmlformats-officedocument.presentationml.notesSlide+xml"/>
  <Override PartName="/ppt/media/image62.jpg" ContentType="image/jpg"/>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2.xml" ContentType="application/vnd.openxmlformats-officedocument.drawingml.chartshapes+xml"/>
  <Override PartName="/ppt/notesSlides/notesSlide15.xml" ContentType="application/vnd.openxmlformats-officedocument.presentationml.notesSlide+xml"/>
  <Override PartName="/ppt/media/image64.jpg" ContentType="image/jpg"/>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65.jpg" ContentType="image/jpg"/>
  <Override PartName="/ppt/media/image66.jpg" ContentType="image/jpg"/>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3" r:id="rId1"/>
  </p:sldMasterIdLst>
  <p:notesMasterIdLst>
    <p:notesMasterId r:id="rId39"/>
  </p:notesMasterIdLst>
  <p:sldIdLst>
    <p:sldId id="257" r:id="rId2"/>
    <p:sldId id="258" r:id="rId3"/>
    <p:sldId id="259" r:id="rId4"/>
    <p:sldId id="260" r:id="rId5"/>
    <p:sldId id="262" r:id="rId6"/>
    <p:sldId id="261" r:id="rId7"/>
    <p:sldId id="273" r:id="rId8"/>
    <p:sldId id="274" r:id="rId9"/>
    <p:sldId id="272" r:id="rId10"/>
    <p:sldId id="266" r:id="rId11"/>
    <p:sldId id="275" r:id="rId12"/>
    <p:sldId id="276" r:id="rId13"/>
    <p:sldId id="269" r:id="rId14"/>
    <p:sldId id="270" r:id="rId15"/>
    <p:sldId id="277" r:id="rId16"/>
    <p:sldId id="271" r:id="rId17"/>
    <p:sldId id="278" r:id="rId18"/>
    <p:sldId id="279" r:id="rId19"/>
    <p:sldId id="280" r:id="rId20"/>
    <p:sldId id="281" r:id="rId21"/>
    <p:sldId id="282" r:id="rId22"/>
    <p:sldId id="283" r:id="rId23"/>
    <p:sldId id="284" r:id="rId24"/>
    <p:sldId id="285" r:id="rId25"/>
    <p:sldId id="286" r:id="rId26"/>
    <p:sldId id="287" r:id="rId27"/>
    <p:sldId id="288" r:id="rId28"/>
    <p:sldId id="289" r:id="rId29"/>
    <p:sldId id="291" r:id="rId30"/>
    <p:sldId id="303" r:id="rId31"/>
    <p:sldId id="293" r:id="rId32"/>
    <p:sldId id="302" r:id="rId33"/>
    <p:sldId id="290" r:id="rId34"/>
    <p:sldId id="295" r:id="rId35"/>
    <p:sldId id="301" r:id="rId36"/>
    <p:sldId id="299" r:id="rId37"/>
    <p:sldId id="30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73302"/>
  </p:normalViewPr>
  <p:slideViewPr>
    <p:cSldViewPr snapToGrid="0" snapToObjects="1">
      <p:cViewPr>
        <p:scale>
          <a:sx n="76" d="100"/>
          <a:sy n="76" d="100"/>
        </p:scale>
        <p:origin x="66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localhost/Users/dupont/Documents/Hiring%20Process/STC%20-%20Strategy/Spark%202.0.0/Spark%202.0.0%20-%20Company%20Analysis-v2.xlsx" TargetMode="External"/></Relationships>
</file>

<file path=ppt/charts/_rels/chart2.xml.rels><?xml version="1.0" encoding="UTF-8" standalone="yes"?>
<Relationships xmlns="http://schemas.openxmlformats.org/package/2006/relationships"><Relationship Id="rId3" Type="http://schemas.openxmlformats.org/officeDocument/2006/relationships/oleObject" Target="file://localhost/Users/dupont/Documents/Hiring%20Process/XLS/SPARK_2.0%20Companies.xlsx" TargetMode="External"/><Relationship Id="rId4" Type="http://schemas.openxmlformats.org/officeDocument/2006/relationships/chartUserShapes" Target="../drawings/drawing1.xml"/><Relationship Id="rId1" Type="http://schemas.microsoft.com/office/2011/relationships/chartStyle" Target="style2.xml"/><Relationship Id="rId2" Type="http://schemas.microsoft.com/office/2011/relationships/chartColorStyle" Target="colors2.xml"/></Relationships>
</file>

<file path=ppt/charts/_rels/chart3.xml.rels><?xml version="1.0" encoding="UTF-8" standalone="yes"?>
<Relationships xmlns="http://schemas.openxmlformats.org/package/2006/relationships"><Relationship Id="rId3" Type="http://schemas.openxmlformats.org/officeDocument/2006/relationships/oleObject" Target="file://localhost/Users/dupont/Documents/Hiring%20Process/STC%20-%20Strategy/Spark%202.0.0/Spark%202.0.0%20-%20Company%20Analysis%20(UPDATED).xlsx" TargetMode="External"/><Relationship Id="rId4" Type="http://schemas.openxmlformats.org/officeDocument/2006/relationships/chartUserShapes" Target="../drawings/drawing2.xml"/><Relationship Id="rId1" Type="http://schemas.microsoft.com/office/2011/relationships/chartStyle" Target="style3.xml"/><Relationship Id="rId2" Type="http://schemas.microsoft.com/office/2011/relationships/chartColorStyle" Target="colors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US" sz="1200" b="1" dirty="0">
                <a:solidFill>
                  <a:schemeClr val="tx1"/>
                </a:solidFill>
              </a:rPr>
              <a:t>Top 7 Contributing Companies</a:t>
            </a:r>
            <a:r>
              <a:rPr lang="en-US" sz="1200" b="1" baseline="0" dirty="0">
                <a:solidFill>
                  <a:schemeClr val="tx1"/>
                </a:solidFill>
              </a:rPr>
              <a:t> to </a:t>
            </a:r>
            <a:r>
              <a:rPr lang="en-US" sz="1200" b="1" dirty="0">
                <a:solidFill>
                  <a:schemeClr val="tx1"/>
                </a:solidFill>
              </a:rPr>
              <a:t>Spark</a:t>
            </a:r>
            <a:r>
              <a:rPr lang="en-US" sz="1200" b="1" baseline="0" dirty="0">
                <a:solidFill>
                  <a:schemeClr val="tx1"/>
                </a:solidFill>
              </a:rPr>
              <a:t> 2.0.0</a:t>
            </a:r>
            <a:endParaRPr lang="en-US" sz="1200" b="1" dirty="0">
              <a:solidFill>
                <a:schemeClr val="tx1"/>
              </a:solidFill>
            </a:endParaRPr>
          </a:p>
        </c:rich>
      </c:tx>
      <c:layout>
        <c:manualLayout>
          <c:xMode val="edge"/>
          <c:yMode val="edge"/>
          <c:x val="0.250816254771951"/>
          <c:y val="0.0213322762378599"/>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701836003756816"/>
          <c:y val="0.148286195161773"/>
          <c:w val="0.905708409848092"/>
          <c:h val="0.651794682720184"/>
        </c:manualLayout>
      </c:layout>
      <c:barChart>
        <c:barDir val="col"/>
        <c:grouping val="clustered"/>
        <c:varyColors val="0"/>
        <c:ser>
          <c:idx val="0"/>
          <c:order val="0"/>
          <c:spPr>
            <a:gradFill rotWithShape="1">
              <a:gsLst>
                <a:gs pos="0">
                  <a:schemeClr val="accent6">
                    <a:tint val="100000"/>
                    <a:shade val="100000"/>
                    <a:satMod val="130000"/>
                  </a:schemeClr>
                </a:gs>
                <a:gs pos="100000">
                  <a:schemeClr val="accent6">
                    <a:tint val="50000"/>
                    <a:shade val="100000"/>
                    <a:satMod val="350000"/>
                  </a:schemeClr>
                </a:gs>
              </a:gsLst>
              <a:lin ang="16200000" scaled="0"/>
            </a:gradFill>
            <a:ln w="9525" cap="flat" cmpd="sng" algn="ctr">
              <a:noFill/>
              <a:prstDash val="solid"/>
            </a:ln>
            <a:effectLst>
              <a:outerShdw blurRad="40000" dist="23000" dir="5400000" rotWithShape="0">
                <a:srgbClr val="000000">
                  <a:alpha val="35000"/>
                </a:srgbClr>
              </a:outerShdw>
            </a:effectLst>
          </c:spPr>
          <c:invertIfNegative val="0"/>
          <c:dPt>
            <c:idx val="1"/>
            <c:invertIfNegative val="0"/>
            <c:bubble3D val="0"/>
            <c:spPr>
              <a:solidFill>
                <a:schemeClr val="accent5"/>
              </a:solidFill>
              <a:ln w="9525" cap="flat" cmpd="sng" algn="ctr">
                <a:noFill/>
                <a:prstDash val="solid"/>
              </a:ln>
              <a:effectLst>
                <a:outerShdw blurRad="40000" dist="23000" dir="5400000" rotWithShape="0">
                  <a:srgbClr val="000000">
                    <a:alpha val="35000"/>
                  </a:srgbClr>
                </a:outerShdw>
              </a:effectLst>
            </c:spPr>
          </c:dPt>
          <c:dPt>
            <c:idx val="2"/>
            <c:invertIfNegative val="0"/>
            <c:bubble3D val="0"/>
          </c:dPt>
          <c:cat>
            <c:strRef>
              <c:f>(IBM!$A$4:$A$6,IBM!$A$8,IBM!$A$10,IBM!$A$11,IBM!$A$13)</c:f>
              <c:strCache>
                <c:ptCount val="7"/>
                <c:pt idx="0">
                  <c:v>Databricks</c:v>
                </c:pt>
                <c:pt idx="1">
                  <c:v>IBM</c:v>
                </c:pt>
                <c:pt idx="2">
                  <c:v>Hortonworks</c:v>
                </c:pt>
                <c:pt idx="3">
                  <c:v>Cloudera</c:v>
                </c:pt>
                <c:pt idx="4">
                  <c:v>Intel</c:v>
                </c:pt>
                <c:pt idx="5">
                  <c:v>IVU Traffic Technologies</c:v>
                </c:pt>
                <c:pt idx="6">
                  <c:v>Tencent</c:v>
                </c:pt>
              </c:strCache>
            </c:strRef>
          </c:cat>
          <c:val>
            <c:numRef>
              <c:f>(IBM!$B$4:$B$6,IBM!$B$8,IBM!$B$10,IBM!$B$11,IBM!$B$13)</c:f>
              <c:numCache>
                <c:formatCode>General</c:formatCode>
                <c:ptCount val="7"/>
                <c:pt idx="0">
                  <c:v>977.0</c:v>
                </c:pt>
                <c:pt idx="1">
                  <c:v>526.0</c:v>
                </c:pt>
                <c:pt idx="2">
                  <c:v>124.0</c:v>
                </c:pt>
                <c:pt idx="3">
                  <c:v>102.0</c:v>
                </c:pt>
                <c:pt idx="4">
                  <c:v>71.0</c:v>
                </c:pt>
                <c:pt idx="5">
                  <c:v>54.0</c:v>
                </c:pt>
                <c:pt idx="6">
                  <c:v>36.0</c:v>
                </c:pt>
              </c:numCache>
            </c:numRef>
          </c:val>
        </c:ser>
        <c:dLbls>
          <c:showLegendKey val="0"/>
          <c:showVal val="0"/>
          <c:showCatName val="0"/>
          <c:showSerName val="0"/>
          <c:showPercent val="0"/>
          <c:showBubbleSize val="0"/>
        </c:dLbls>
        <c:gapWidth val="70"/>
        <c:overlap val="-27"/>
        <c:axId val="-1595168320"/>
        <c:axId val="-1585394544"/>
      </c:barChart>
      <c:catAx>
        <c:axId val="-15951683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crossAx val="-1585394544"/>
        <c:crosses val="autoZero"/>
        <c:auto val="1"/>
        <c:lblAlgn val="ctr"/>
        <c:lblOffset val="100"/>
        <c:noMultiLvlLbl val="0"/>
      </c:catAx>
      <c:valAx>
        <c:axId val="-1585394544"/>
        <c:scaling>
          <c:orientation val="minMax"/>
          <c:max val="1000.0"/>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800" b="1" i="0" u="none" strike="noStrike" kern="1200" baseline="0">
                <a:solidFill>
                  <a:schemeClr val="bg2"/>
                </a:solidFill>
                <a:latin typeface="+mn-lt"/>
                <a:ea typeface="+mn-ea"/>
                <a:cs typeface="+mn-cs"/>
              </a:defRPr>
            </a:pPr>
            <a:endParaRPr lang="en-US"/>
          </a:p>
        </c:txPr>
        <c:crossAx val="-15951683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8022834875097"/>
          <c:y val="0.0454058299366815"/>
          <c:w val="0.485714222032566"/>
          <c:h val="0.806624203050072"/>
        </c:manualLayout>
      </c:layout>
      <c:pieChart>
        <c:varyColors val="1"/>
        <c:ser>
          <c:idx val="0"/>
          <c:order val="0"/>
          <c:dPt>
            <c:idx val="0"/>
            <c:bubble3D val="0"/>
            <c:spPr>
              <a:solidFill>
                <a:schemeClr val="accent6"/>
              </a:solidFill>
              <a:ln w="19050">
                <a:solidFill>
                  <a:schemeClr val="lt1"/>
                </a:solidFill>
              </a:ln>
              <a:effectLst/>
            </c:spPr>
          </c:dPt>
          <c:dPt>
            <c:idx val="1"/>
            <c:bubble3D val="0"/>
            <c:spPr>
              <a:solidFill>
                <a:schemeClr val="accent5"/>
              </a:solidFill>
              <a:ln w="19050">
                <a:solidFill>
                  <a:schemeClr val="lt1"/>
                </a:solidFill>
              </a:ln>
              <a:effectLst/>
            </c:spPr>
          </c:dPt>
          <c:dPt>
            <c:idx val="2"/>
            <c:bubble3D val="0"/>
            <c:spPr>
              <a:solidFill>
                <a:srgbClr val="00B050"/>
              </a:solidFill>
              <a:ln w="19050">
                <a:solidFill>
                  <a:schemeClr val="lt1"/>
                </a:solidFill>
              </a:ln>
              <a:effectLst/>
            </c:spPr>
          </c:dPt>
          <c:dPt>
            <c:idx val="3"/>
            <c:bubble3D val="0"/>
            <c:spPr>
              <a:solidFill>
                <a:schemeClr val="accent6">
                  <a:lumMod val="60000"/>
                </a:schemeClr>
              </a:solidFill>
              <a:ln w="19050">
                <a:solidFill>
                  <a:schemeClr val="lt1"/>
                </a:solidFill>
              </a:ln>
              <a:effectLst/>
            </c:spPr>
          </c:dPt>
          <c:dPt>
            <c:idx val="4"/>
            <c:bubble3D val="0"/>
            <c:spPr>
              <a:solidFill>
                <a:schemeClr val="accent5">
                  <a:lumMod val="60000"/>
                </a:schemeClr>
              </a:solidFill>
              <a:ln w="19050">
                <a:solidFill>
                  <a:schemeClr val="lt1"/>
                </a:solidFill>
              </a:ln>
              <a:effectLst/>
            </c:spPr>
          </c:dPt>
          <c:dPt>
            <c:idx val="5"/>
            <c:bubble3D val="0"/>
            <c:spPr>
              <a:solidFill>
                <a:srgbClr val="FFFF00"/>
              </a:solidFill>
              <a:ln w="19050">
                <a:solidFill>
                  <a:schemeClr val="lt1"/>
                </a:solidFill>
              </a:ln>
              <a:effectLst/>
            </c:spPr>
          </c:dPt>
          <c:dPt>
            <c:idx val="6"/>
            <c:bubble3D val="0"/>
            <c:spPr>
              <a:solidFill>
                <a:schemeClr val="accent6">
                  <a:lumMod val="80000"/>
                  <a:lumOff val="20000"/>
                </a:schemeClr>
              </a:solidFill>
              <a:ln w="19050">
                <a:solidFill>
                  <a:schemeClr val="lt1"/>
                </a:solidFill>
              </a:ln>
              <a:effectLst/>
            </c:spPr>
          </c:dPt>
          <c:dPt>
            <c:idx val="7"/>
            <c:bubble3D val="0"/>
            <c:spPr>
              <a:solidFill>
                <a:srgbClr val="92D050"/>
              </a:solidFill>
              <a:ln w="19050">
                <a:solidFill>
                  <a:schemeClr val="lt1"/>
                </a:solidFill>
              </a:ln>
              <a:effectLst/>
            </c:spPr>
          </c:dPt>
          <c:dLbls>
            <c:dLbl>
              <c:idx val="0"/>
              <c:layout>
                <c:manualLayout>
                  <c:x val="-0.197882866508701"/>
                  <c:y val="0.106699006224849"/>
                </c:manualLayout>
              </c:layout>
              <c:tx>
                <c:rich>
                  <a:bodyPr/>
                  <a:lstStyle/>
                  <a:p>
                    <a:fld id="{2E60C295-3A85-4345-8C0A-F9E13825F08C}" type="CATEGORYNAME">
                      <a:rPr lang="en-US">
                        <a:solidFill>
                          <a:schemeClr val="bg1"/>
                        </a:solidFill>
                      </a:rPr>
                      <a:pPr/>
                      <a:t>[CATEGORY NAME]</a:t>
                    </a:fld>
                    <a:endParaRPr lang="en-US"/>
                  </a:p>
                </c:rich>
              </c:tx>
              <c:showLegendKey val="0"/>
              <c:showVal val="0"/>
              <c:showCatName val="1"/>
              <c:showSerName val="0"/>
              <c:showPercent val="0"/>
              <c:showBubbleSize val="0"/>
              <c:extLst>
                <c:ext xmlns:c15="http://schemas.microsoft.com/office/drawing/2012/chart" uri="{CE6537A1-D6FC-4f65-9D91-7224C49458BB}">
                  <c15:layout/>
                  <c15:dlblFieldTable/>
                  <c15:showDataLabelsRange val="0"/>
                </c:ext>
              </c:extLst>
            </c:dLbl>
            <c:dLbl>
              <c:idx val="1"/>
              <c:delete val="1"/>
              <c:extLst>
                <c:ext xmlns:c15="http://schemas.microsoft.com/office/drawing/2012/chart" uri="{CE6537A1-D6FC-4f65-9D91-7224C49458BB}"/>
              </c:extLst>
            </c:dLbl>
            <c:dLbl>
              <c:idx val="2"/>
              <c:layout>
                <c:manualLayout>
                  <c:x val="0.0925137044507095"/>
                  <c:y val="0.0547452906471804"/>
                </c:manualLayout>
              </c:layout>
              <c:spPr>
                <a:noFill/>
                <a:ln>
                  <a:noFill/>
                </a:ln>
                <a:effectLst/>
              </c:spPr>
              <c:txPr>
                <a:bodyPr rot="0" spcFirstLastPara="1" vertOverflow="ellipsis" vert="horz" wrap="square" lIns="38100" tIns="19050" rIns="38100" bIns="19050" anchor="ctr" anchorCtr="1">
                  <a:noAutofit/>
                </a:bodyPr>
                <a:lstStyle/>
                <a:p>
                  <a:pPr>
                    <a:defRPr sz="1000" b="1" i="0" u="none" strike="noStrike" kern="1200" baseline="0">
                      <a:solidFill>
                        <a:schemeClr val="tx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15:layout>
                    <c:manualLayout>
                      <c:w val="0.244295910839739"/>
                      <c:h val="0.0781474178021628"/>
                    </c:manualLayout>
                  </c15:layout>
                </c:ext>
              </c:extLst>
            </c:dLbl>
            <c:dLbl>
              <c:idx val="3"/>
              <c:layout>
                <c:manualLayout>
                  <c:x val="0.00776433572469767"/>
                  <c:y val="0.0530718934894317"/>
                </c:manualLayout>
              </c:layout>
              <c:showLegendKey val="0"/>
              <c:showVal val="0"/>
              <c:showCatName val="1"/>
              <c:showSerName val="0"/>
              <c:showPercent val="0"/>
              <c:showBubbleSize val="0"/>
              <c:extLst>
                <c:ext xmlns:c15="http://schemas.microsoft.com/office/drawing/2012/chart" uri="{CE6537A1-D6FC-4f65-9D91-7224C49458BB}">
                  <c15:layout/>
                </c:ext>
              </c:extLst>
            </c:dLbl>
            <c:dLbl>
              <c:idx val="4"/>
              <c:layout>
                <c:manualLayout>
                  <c:x val="-0.00709142257608421"/>
                  <c:y val="0.05472913881457"/>
                </c:manualLayout>
              </c:layout>
              <c:showLegendKey val="0"/>
              <c:showVal val="0"/>
              <c:showCatName val="1"/>
              <c:showSerName val="0"/>
              <c:showPercent val="0"/>
              <c:showBubbleSize val="0"/>
              <c:extLst>
                <c:ext xmlns:c15="http://schemas.microsoft.com/office/drawing/2012/chart" uri="{CE6537A1-D6FC-4f65-9D91-7224C49458BB}">
                  <c15:layout/>
                </c:ext>
              </c:extLst>
            </c:dLbl>
            <c:dLbl>
              <c:idx val="5"/>
              <c:layout>
                <c:manualLayout>
                  <c:x val="-0.0167134119432054"/>
                  <c:y val="0.0268689100440508"/>
                </c:manualLayout>
              </c:layout>
              <c:showLegendKey val="0"/>
              <c:showVal val="0"/>
              <c:showCatName val="1"/>
              <c:showSerName val="0"/>
              <c:showPercent val="0"/>
              <c:showBubbleSize val="0"/>
              <c:extLst>
                <c:ext xmlns:c15="http://schemas.microsoft.com/office/drawing/2012/chart" uri="{CE6537A1-D6FC-4f65-9D91-7224C49458BB}">
                  <c15:layout/>
                </c:ext>
              </c:extLst>
            </c:dLbl>
            <c:dLbl>
              <c:idx val="6"/>
              <c:layout>
                <c:manualLayout>
                  <c:x val="-0.00894157914338012"/>
                  <c:y val="-0.0352756024212943"/>
                </c:manualLayout>
              </c:layout>
              <c:showLegendKey val="0"/>
              <c:showVal val="0"/>
              <c:showCatName val="1"/>
              <c:showSerName val="0"/>
              <c:showPercent val="0"/>
              <c:showBubbleSize val="0"/>
              <c:extLst>
                <c:ext xmlns:c15="http://schemas.microsoft.com/office/drawing/2012/chart" uri="{CE6537A1-D6FC-4f65-9D91-7224C49458BB}">
                  <c15:layout/>
                </c:ext>
              </c:extLst>
            </c:dLbl>
            <c:dLbl>
              <c:idx val="7"/>
              <c:layout>
                <c:manualLayout>
                  <c:x val="0.116751343090878"/>
                  <c:y val="0.173911492668246"/>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en-US"/>
              </a:p>
            </c:txPr>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(Pivot!$C$4,Pivot!$C$5,Pivot!$C$8,Pivot!$C$9,Pivot!$C$10,Pivot!$C$12,Pivot!$C$13,Pivot!$C$16)</c:f>
              <c:strCache>
                <c:ptCount val="8"/>
                <c:pt idx="0">
                  <c:v>Databricks</c:v>
                </c:pt>
                <c:pt idx="1">
                  <c:v>IBM</c:v>
                </c:pt>
                <c:pt idx="2">
                  <c:v>Hortonworks</c:v>
                </c:pt>
                <c:pt idx="3">
                  <c:v>Cloudera</c:v>
                </c:pt>
                <c:pt idx="4">
                  <c:v>Intel</c:v>
                </c:pt>
                <c:pt idx="5">
                  <c:v>Tencent</c:v>
                </c:pt>
                <c:pt idx="6">
                  <c:v>NTT</c:v>
                </c:pt>
                <c:pt idx="7">
                  <c:v>Other</c:v>
                </c:pt>
              </c:strCache>
            </c:strRef>
          </c:cat>
          <c:val>
            <c:numRef>
              <c:f>(Pivot!$D$4,Pivot!$D$5,Pivot!$D$8,Pivot!$D$9,Pivot!$D$10,Pivot!$D$12,Pivot!$D$13,Pivot!$D$16)</c:f>
              <c:numCache>
                <c:formatCode>General</c:formatCode>
                <c:ptCount val="8"/>
                <c:pt idx="0">
                  <c:v>1118.0</c:v>
                </c:pt>
                <c:pt idx="1">
                  <c:v>452.0</c:v>
                </c:pt>
                <c:pt idx="2">
                  <c:v>131.0</c:v>
                </c:pt>
                <c:pt idx="3">
                  <c:v>109.0</c:v>
                </c:pt>
                <c:pt idx="4">
                  <c:v>96.0</c:v>
                </c:pt>
                <c:pt idx="5">
                  <c:v>36.0</c:v>
                </c:pt>
                <c:pt idx="6">
                  <c:v>25.0</c:v>
                </c:pt>
                <c:pt idx="7">
                  <c:v>712.0</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solidFill>
                <a:latin typeface="+mn-lt"/>
                <a:ea typeface="+mn-ea"/>
                <a:cs typeface="+mn-cs"/>
              </a:defRPr>
            </a:pPr>
            <a:r>
              <a:rPr lang="en-US" sz="1000" b="1">
                <a:solidFill>
                  <a:schemeClr val="tx1"/>
                </a:solidFill>
              </a:rPr>
              <a:t>Spark</a:t>
            </a:r>
            <a:r>
              <a:rPr lang="en-US" sz="1000" b="1" baseline="0">
                <a:solidFill>
                  <a:schemeClr val="tx1"/>
                </a:solidFill>
              </a:rPr>
              <a:t> 2.0.0: Company Contribution Comparison</a:t>
            </a:r>
            <a:endParaRPr lang="en-US" sz="1000" b="1">
              <a:solidFill>
                <a:schemeClr val="tx1"/>
              </a:solidFill>
            </a:endParaRPr>
          </a:p>
        </c:rich>
      </c:tx>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1"/>
          <c:order val="0"/>
          <c:tx>
            <c:v>Databricks</c:v>
          </c:tx>
          <c:spPr>
            <a:gradFill rotWithShape="1">
              <a:gsLst>
                <a:gs pos="0">
                  <a:schemeClr val="accent6">
                    <a:tint val="100000"/>
                    <a:shade val="100000"/>
                    <a:satMod val="130000"/>
                  </a:schemeClr>
                </a:gs>
                <a:gs pos="100000">
                  <a:schemeClr val="accent6">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Databricks!$A$2:$A$7</c:f>
              <c:strCache>
                <c:ptCount val="6"/>
                <c:pt idx="0">
                  <c:v>Spark Core</c:v>
                </c:pt>
                <c:pt idx="1">
                  <c:v>Spark SQL</c:v>
                </c:pt>
                <c:pt idx="2">
                  <c:v>ML</c:v>
                </c:pt>
                <c:pt idx="3">
                  <c:v>PySpark</c:v>
                </c:pt>
                <c:pt idx="4">
                  <c:v>SparkR</c:v>
                </c:pt>
                <c:pt idx="5">
                  <c:v>Streaming</c:v>
                </c:pt>
              </c:strCache>
            </c:strRef>
          </c:cat>
          <c:val>
            <c:numRef>
              <c:f>Databricks!$B$2:$B$7</c:f>
              <c:numCache>
                <c:formatCode>General</c:formatCode>
                <c:ptCount val="6"/>
                <c:pt idx="0">
                  <c:v>89.0</c:v>
                </c:pt>
                <c:pt idx="1">
                  <c:v>700.0</c:v>
                </c:pt>
                <c:pt idx="2">
                  <c:v>51.0</c:v>
                </c:pt>
                <c:pt idx="3">
                  <c:v>39.0</c:v>
                </c:pt>
                <c:pt idx="4">
                  <c:v>10.0</c:v>
                </c:pt>
                <c:pt idx="5">
                  <c:v>41.0</c:v>
                </c:pt>
              </c:numCache>
            </c:numRef>
          </c:val>
        </c:ser>
        <c:ser>
          <c:idx val="2"/>
          <c:order val="1"/>
          <c:tx>
            <c:v>Cloudera</c:v>
          </c:tx>
          <c:spPr>
            <a:solidFill>
              <a:srgbClr val="C00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Databricks!$A$2:$A$7</c:f>
              <c:strCache>
                <c:ptCount val="6"/>
                <c:pt idx="0">
                  <c:v>Spark Core</c:v>
                </c:pt>
                <c:pt idx="1">
                  <c:v>Spark SQL</c:v>
                </c:pt>
                <c:pt idx="2">
                  <c:v>ML</c:v>
                </c:pt>
                <c:pt idx="3">
                  <c:v>PySpark</c:v>
                </c:pt>
                <c:pt idx="4">
                  <c:v>SparkR</c:v>
                </c:pt>
                <c:pt idx="5">
                  <c:v>Streaming</c:v>
                </c:pt>
              </c:strCache>
            </c:strRef>
          </c:cat>
          <c:val>
            <c:numRef>
              <c:f>Cloudera!$B$2:$B$7</c:f>
              <c:numCache>
                <c:formatCode>General</c:formatCode>
                <c:ptCount val="6"/>
                <c:pt idx="0">
                  <c:v>35.0</c:v>
                </c:pt>
                <c:pt idx="1">
                  <c:v>16.0</c:v>
                </c:pt>
                <c:pt idx="2">
                  <c:v>10.0</c:v>
                </c:pt>
                <c:pt idx="3">
                  <c:v>3.0</c:v>
                </c:pt>
                <c:pt idx="4">
                  <c:v>#N/A</c:v>
                </c:pt>
                <c:pt idx="5">
                  <c:v>10.0</c:v>
                </c:pt>
              </c:numCache>
            </c:numRef>
          </c:val>
        </c:ser>
        <c:ser>
          <c:idx val="3"/>
          <c:order val="2"/>
          <c:tx>
            <c:v>Hortonworks</c:v>
          </c:tx>
          <c:spPr>
            <a:solidFill>
              <a:srgbClr val="92D05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Databricks!$A$2:$A$7</c:f>
              <c:strCache>
                <c:ptCount val="6"/>
                <c:pt idx="0">
                  <c:v>Spark Core</c:v>
                </c:pt>
                <c:pt idx="1">
                  <c:v>Spark SQL</c:v>
                </c:pt>
                <c:pt idx="2">
                  <c:v>ML</c:v>
                </c:pt>
                <c:pt idx="3">
                  <c:v>PySpark</c:v>
                </c:pt>
                <c:pt idx="4">
                  <c:v>SparkR</c:v>
                </c:pt>
                <c:pt idx="5">
                  <c:v>Streaming</c:v>
                </c:pt>
              </c:strCache>
            </c:strRef>
          </c:cat>
          <c:val>
            <c:numRef>
              <c:f>Hortonworks!$B$2:$B$7</c:f>
              <c:numCache>
                <c:formatCode>General</c:formatCode>
                <c:ptCount val="6"/>
                <c:pt idx="0">
                  <c:v>10.0</c:v>
                </c:pt>
                <c:pt idx="1">
                  <c:v>7.0</c:v>
                </c:pt>
                <c:pt idx="2">
                  <c:v>64.0</c:v>
                </c:pt>
                <c:pt idx="3">
                  <c:v>25.0</c:v>
                </c:pt>
                <c:pt idx="4">
                  <c:v>24.0</c:v>
                </c:pt>
                <c:pt idx="5">
                  <c:v>3.0</c:v>
                </c:pt>
              </c:numCache>
            </c:numRef>
          </c:val>
        </c:ser>
        <c:ser>
          <c:idx val="0"/>
          <c:order val="3"/>
          <c:tx>
            <c:v>IBM</c:v>
          </c:tx>
          <c:spPr>
            <a:solidFill>
              <a:schemeClr val="accent5"/>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Databricks!$A$2:$A$7</c:f>
              <c:strCache>
                <c:ptCount val="6"/>
                <c:pt idx="0">
                  <c:v>Spark Core</c:v>
                </c:pt>
                <c:pt idx="1">
                  <c:v>Spark SQL</c:v>
                </c:pt>
                <c:pt idx="2">
                  <c:v>ML</c:v>
                </c:pt>
                <c:pt idx="3">
                  <c:v>PySpark</c:v>
                </c:pt>
                <c:pt idx="4">
                  <c:v>SparkR</c:v>
                </c:pt>
                <c:pt idx="5">
                  <c:v>Streaming</c:v>
                </c:pt>
              </c:strCache>
            </c:strRef>
          </c:cat>
          <c:val>
            <c:numRef>
              <c:f>Databricks!$H$2:$H$7</c:f>
              <c:numCache>
                <c:formatCode>General</c:formatCode>
                <c:ptCount val="6"/>
                <c:pt idx="0">
                  <c:v>28.0</c:v>
                </c:pt>
                <c:pt idx="1">
                  <c:v>259.0</c:v>
                </c:pt>
                <c:pt idx="2">
                  <c:v>133.0</c:v>
                </c:pt>
                <c:pt idx="3">
                  <c:v>77.0</c:v>
                </c:pt>
                <c:pt idx="4">
                  <c:v>28.0</c:v>
                </c:pt>
                <c:pt idx="5">
                  <c:v>12.0</c:v>
                </c:pt>
              </c:numCache>
            </c:numRef>
          </c:val>
        </c:ser>
        <c:dLbls>
          <c:showLegendKey val="0"/>
          <c:showVal val="0"/>
          <c:showCatName val="0"/>
          <c:showSerName val="0"/>
          <c:showPercent val="0"/>
          <c:showBubbleSize val="0"/>
        </c:dLbls>
        <c:gapWidth val="150"/>
        <c:shape val="box"/>
        <c:axId val="-1581547152"/>
        <c:axId val="-1581542720"/>
        <c:axId val="0"/>
      </c:bar3DChart>
      <c:catAx>
        <c:axId val="-158154715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crossAx val="-1581542720"/>
        <c:crosses val="autoZero"/>
        <c:auto val="1"/>
        <c:lblAlgn val="ctr"/>
        <c:lblOffset val="100"/>
        <c:noMultiLvlLbl val="0"/>
      </c:catAx>
      <c:valAx>
        <c:axId val="-15815427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bg2"/>
                </a:solidFill>
                <a:latin typeface="+mn-lt"/>
                <a:ea typeface="+mn-ea"/>
                <a:cs typeface="+mn-cs"/>
              </a:defRPr>
            </a:pPr>
            <a:endParaRPr lang="en-US"/>
          </a:p>
        </c:txPr>
        <c:crossAx val="-158154715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60.png"/></Relationships>
</file>

<file path=ppt/drawings/_rels/drawing2.xml.rels><?xml version="1.0" encoding="UTF-8" standalone="yes"?>
<Relationships xmlns="http://schemas.openxmlformats.org/package/2006/relationships"><Relationship Id="rId1" Type="http://schemas.openxmlformats.org/officeDocument/2006/relationships/image" Target="../media/image63.png"/></Relationships>
</file>

<file path=ppt/drawings/drawing1.xml><?xml version="1.0" encoding="utf-8"?>
<c:userShapes xmlns:c="http://schemas.openxmlformats.org/drawingml/2006/chart">
  <cdr:relSizeAnchor xmlns:cdr="http://schemas.openxmlformats.org/drawingml/2006/chartDrawing">
    <cdr:from>
      <cdr:x>0.91971</cdr:x>
      <cdr:y>0.93701</cdr:y>
    </cdr:from>
    <cdr:to>
      <cdr:x>1</cdr:x>
      <cdr:y>1</cdr:y>
    </cdr:to>
    <cdr:pic>
      <cdr:nvPicPr>
        <cdr:cNvPr id="3" name="Picture 2"/>
        <cdr:cNvPicPr>
          <a:picLocks xmlns:a="http://schemas.openxmlformats.org/drawingml/2006/main" noChangeAspect="1"/>
        </cdr:cNvPicPr>
      </cdr:nvPicPr>
      <cdr:blipFill>
        <a:blip xmlns:a="http://schemas.openxmlformats.org/drawingml/2006/main" xmlns:r="http://schemas.openxmlformats.org/officeDocument/2006/relationships" r:embed="rId1">
          <a:extLst>
            <a:ext uri="{28A0092B-C50C-407E-A947-70E740481C1C}">
              <a14:useLocalDpi xmlns:a14="http://schemas.microsoft.com/office/drawing/2010/main" val="0"/>
            </a:ext>
          </a:extLst>
        </a:blip>
        <a:stretch xmlns:a="http://schemas.openxmlformats.org/drawingml/2006/main">
          <a:fillRect/>
        </a:stretch>
      </cdr:blipFill>
      <cdr:spPr>
        <a:xfrm xmlns:a="http://schemas.openxmlformats.org/drawingml/2006/main">
          <a:off x="7204048" y="5270944"/>
          <a:ext cx="396234" cy="187198"/>
        </a:xfrm>
        <a:prstGeom xmlns:a="http://schemas.openxmlformats.org/drawingml/2006/main" prst="rect">
          <a:avLst/>
        </a:prstGeom>
      </cdr:spPr>
    </cdr:pic>
  </cdr:relSizeAnchor>
</c:userShapes>
</file>

<file path=ppt/drawings/drawing2.xml><?xml version="1.0" encoding="utf-8"?>
<c:userShapes xmlns:c="http://schemas.openxmlformats.org/drawingml/2006/chart">
  <cdr:relSizeAnchor xmlns:cdr="http://schemas.openxmlformats.org/drawingml/2006/chartDrawing">
    <cdr:from>
      <cdr:x>0.46936</cdr:x>
      <cdr:y>0.54325</cdr:y>
    </cdr:from>
    <cdr:to>
      <cdr:x>0.55144</cdr:x>
      <cdr:y>0.68508</cdr:y>
    </cdr:to>
    <cdr:pic>
      <cdr:nvPicPr>
        <cdr:cNvPr id="2" name="Picture 1"/>
        <cdr:cNvPicPr>
          <a:picLocks xmlns:a="http://schemas.openxmlformats.org/drawingml/2006/main" noChangeAspect="1"/>
        </cdr:cNvPicPr>
      </cdr:nvPicPr>
      <cdr:blipFill>
        <a:blip xmlns:a="http://schemas.openxmlformats.org/drawingml/2006/main" xmlns:r="http://schemas.openxmlformats.org/officeDocument/2006/relationships" r:embed="rId1">
          <a:extLst>
            <a:ext uri="{28A0092B-C50C-407E-A947-70E740481C1C}">
              <a14:useLocalDpi xmlns:a14="http://schemas.microsoft.com/office/drawing/2010/main" val="0"/>
            </a:ext>
          </a:extLst>
        </a:blip>
        <a:stretch xmlns:a="http://schemas.openxmlformats.org/drawingml/2006/main">
          <a:fillRect/>
        </a:stretch>
      </cdr:blipFill>
      <cdr:spPr>
        <a:xfrm xmlns:a="http://schemas.openxmlformats.org/drawingml/2006/main">
          <a:off x="4010898" y="2248182"/>
          <a:ext cx="701409" cy="586943"/>
        </a:xfrm>
        <a:prstGeom xmlns:a="http://schemas.openxmlformats.org/drawingml/2006/main" prst="rect">
          <a:avLst/>
        </a:prstGeom>
      </cdr:spPr>
    </cdr:pic>
  </cdr:relSizeAnchor>
  <cdr:relSizeAnchor xmlns:cdr="http://schemas.openxmlformats.org/drawingml/2006/chartDrawing">
    <cdr:from>
      <cdr:x>0.61495</cdr:x>
      <cdr:y>0.59583</cdr:y>
    </cdr:from>
    <cdr:to>
      <cdr:x>0.69703</cdr:x>
      <cdr:y>0.73766</cdr:y>
    </cdr:to>
    <cdr:pic>
      <cdr:nvPicPr>
        <cdr:cNvPr id="3" name="Picture 2"/>
        <cdr:cNvPicPr>
          <a:picLocks xmlns:a="http://schemas.openxmlformats.org/drawingml/2006/main" noChangeAspect="1"/>
        </cdr:cNvPicPr>
      </cdr:nvPicPr>
      <cdr:blipFill>
        <a:blip xmlns:a="http://schemas.openxmlformats.org/drawingml/2006/main" xmlns:r="http://schemas.openxmlformats.org/officeDocument/2006/relationships" r:embed="rId1">
          <a:extLst>
            <a:ext uri="{28A0092B-C50C-407E-A947-70E740481C1C}">
              <a14:useLocalDpi xmlns:a14="http://schemas.microsoft.com/office/drawing/2010/main" val="0"/>
            </a:ext>
          </a:extLst>
        </a:blip>
        <a:stretch xmlns:a="http://schemas.openxmlformats.org/drawingml/2006/main">
          <a:fillRect/>
        </a:stretch>
      </cdr:blipFill>
      <cdr:spPr>
        <a:xfrm xmlns:a="http://schemas.openxmlformats.org/drawingml/2006/main">
          <a:off x="5255069" y="2465786"/>
          <a:ext cx="701410" cy="586943"/>
        </a:xfrm>
        <a:prstGeom xmlns:a="http://schemas.openxmlformats.org/drawingml/2006/main" prst="rect">
          <a:avLst/>
        </a:prstGeom>
      </cdr:spPr>
    </cdr:pic>
  </cdr:relSizeAnchor>
  <cdr:relSizeAnchor xmlns:cdr="http://schemas.openxmlformats.org/drawingml/2006/chartDrawing">
    <cdr:from>
      <cdr:x>0.7599</cdr:x>
      <cdr:y>0.6434</cdr:y>
    </cdr:from>
    <cdr:to>
      <cdr:x>0.84198</cdr:x>
      <cdr:y>0.78523</cdr:y>
    </cdr:to>
    <cdr:pic>
      <cdr:nvPicPr>
        <cdr:cNvPr id="4" name="Picture 3"/>
        <cdr:cNvPicPr>
          <a:picLocks xmlns:a="http://schemas.openxmlformats.org/drawingml/2006/main" noChangeAspect="1"/>
        </cdr:cNvPicPr>
      </cdr:nvPicPr>
      <cdr:blipFill>
        <a:blip xmlns:a="http://schemas.openxmlformats.org/drawingml/2006/main" xmlns:r="http://schemas.openxmlformats.org/officeDocument/2006/relationships" r:embed="rId1">
          <a:extLst>
            <a:ext uri="{28A0092B-C50C-407E-A947-70E740481C1C}">
              <a14:useLocalDpi xmlns:a14="http://schemas.microsoft.com/office/drawing/2010/main" val="0"/>
            </a:ext>
          </a:extLst>
        </a:blip>
        <a:stretch xmlns:a="http://schemas.openxmlformats.org/drawingml/2006/main">
          <a:fillRect/>
        </a:stretch>
      </cdr:blipFill>
      <cdr:spPr>
        <a:xfrm xmlns:a="http://schemas.openxmlformats.org/drawingml/2006/main">
          <a:off x="6493761" y="2662647"/>
          <a:ext cx="701410" cy="586943"/>
        </a:xfrm>
        <a:prstGeom xmlns:a="http://schemas.openxmlformats.org/drawingml/2006/main" prst="rect">
          <a:avLst/>
        </a:prstGeom>
      </cdr:spPr>
    </cdr:pic>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2D1D96-B5F6-414A-99B1-5363CC297E86}" type="datetimeFigureOut">
              <a:rPr lang="en-US" smtClean="0"/>
              <a:t>4/24/17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AF54F3-9811-7549-B5DC-6C59DD64CBCF}" type="slidenum">
              <a:rPr lang="en-US" smtClean="0"/>
              <a:t>‹#›</a:t>
            </a:fld>
            <a:endParaRPr lang="en-US"/>
          </a:p>
        </p:txBody>
      </p:sp>
    </p:spTree>
    <p:extLst>
      <p:ext uri="{BB962C8B-B14F-4D97-AF65-F5344CB8AC3E}">
        <p14:creationId xmlns:p14="http://schemas.microsoft.com/office/powerpoint/2010/main" val="16005066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AF54F3-9811-7549-B5DC-6C59DD64CBCF}" type="slidenum">
              <a:rPr lang="en-US" smtClean="0"/>
              <a:t>1</a:t>
            </a:fld>
            <a:endParaRPr lang="en-US"/>
          </a:p>
        </p:txBody>
      </p:sp>
    </p:spTree>
    <p:extLst>
      <p:ext uri="{BB962C8B-B14F-4D97-AF65-F5344CB8AC3E}">
        <p14:creationId xmlns:p14="http://schemas.microsoft.com/office/powerpoint/2010/main" val="88441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Spark is completely agnostic</a:t>
            </a:r>
            <a:r>
              <a:rPr lang="en-US" baseline="0" dirty="0" smtClean="0"/>
              <a:t> to data sources</a:t>
            </a:r>
          </a:p>
          <a:p>
            <a:pPr marL="171450" indent="-171450">
              <a:buFontTx/>
              <a:buChar char="-"/>
            </a:pPr>
            <a:r>
              <a:rPr lang="en-US" baseline="0" dirty="0" smtClean="0"/>
              <a:t>Bring your data and it will work just fine</a:t>
            </a:r>
            <a:endParaRPr lang="en-US" dirty="0"/>
          </a:p>
        </p:txBody>
      </p:sp>
      <p:sp>
        <p:nvSpPr>
          <p:cNvPr id="4" name="Slide Number Placeholder 3"/>
          <p:cNvSpPr>
            <a:spLocks noGrp="1"/>
          </p:cNvSpPr>
          <p:nvPr>
            <p:ph type="sldNum" sz="quarter" idx="10"/>
          </p:nvPr>
        </p:nvSpPr>
        <p:spPr/>
        <p:txBody>
          <a:bodyPr/>
          <a:lstStyle/>
          <a:p>
            <a:fld id="{6F301D60-6632-294B-B9FF-6873F1590039}" type="slidenum">
              <a:rPr lang="en-US" smtClean="0"/>
              <a:t>10</a:t>
            </a:fld>
            <a:endParaRPr lang="en-US"/>
          </a:p>
        </p:txBody>
      </p:sp>
    </p:spTree>
    <p:extLst>
      <p:ext uri="{BB962C8B-B14F-4D97-AF65-F5344CB8AC3E}">
        <p14:creationId xmlns:p14="http://schemas.microsoft.com/office/powerpoint/2010/main" val="17636319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hands on lab today will be using </a:t>
            </a:r>
            <a:r>
              <a:rPr lang="en-US" dirty="0" err="1" smtClean="0"/>
              <a:t>pyspark</a:t>
            </a:r>
            <a:endParaRPr lang="en-US" dirty="0"/>
          </a:p>
        </p:txBody>
      </p:sp>
      <p:sp>
        <p:nvSpPr>
          <p:cNvPr id="4" name="Slide Number Placeholder 3"/>
          <p:cNvSpPr>
            <a:spLocks noGrp="1"/>
          </p:cNvSpPr>
          <p:nvPr>
            <p:ph type="sldNum" sz="quarter" idx="10"/>
          </p:nvPr>
        </p:nvSpPr>
        <p:spPr/>
        <p:txBody>
          <a:bodyPr/>
          <a:lstStyle/>
          <a:p>
            <a:fld id="{50AF54F3-9811-7549-B5DC-6C59DD64CBCF}" type="slidenum">
              <a:rPr lang="en-US" smtClean="0"/>
              <a:t>12</a:t>
            </a:fld>
            <a:endParaRPr lang="en-US"/>
          </a:p>
        </p:txBody>
      </p:sp>
    </p:spTree>
    <p:extLst>
      <p:ext uri="{BB962C8B-B14F-4D97-AF65-F5344CB8AC3E}">
        <p14:creationId xmlns:p14="http://schemas.microsoft.com/office/powerpoint/2010/main" val="1135113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pPr marL="171450" indent="-171450">
              <a:buFontTx/>
              <a:buChar char="-"/>
            </a:pPr>
            <a:r>
              <a:rPr lang="en-US" baseline="0" dirty="0" smtClean="0"/>
              <a:t>We are all in on spark</a:t>
            </a:r>
          </a:p>
          <a:p>
            <a:pPr marL="171450" indent="-171450">
              <a:buFontTx/>
              <a:buChar char="-"/>
            </a:pPr>
            <a:r>
              <a:rPr lang="en-US" baseline="0" dirty="0" smtClean="0"/>
              <a:t>We have a center in San Francisco where our engineers are dedicated to contributing to spark, they do not work on any other project</a:t>
            </a:r>
          </a:p>
          <a:p>
            <a:pPr marL="171450" indent="-171450">
              <a:buFontTx/>
              <a:buChar char="-"/>
            </a:pPr>
            <a:r>
              <a:rPr lang="en-US" baseline="0" dirty="0" smtClean="0"/>
              <a:t>We aim to hire about 300 engineers, we are many 70 as of now</a:t>
            </a:r>
          </a:p>
          <a:p>
            <a:pPr marL="171450" indent="-171450">
              <a:buFontTx/>
              <a:buChar char="-"/>
            </a:pPr>
            <a:r>
              <a:rPr lang="en-US" baseline="0" dirty="0" smtClean="0"/>
              <a:t>We have also developed and open sourced </a:t>
            </a:r>
            <a:r>
              <a:rPr lang="en-US" baseline="0" dirty="0" err="1" smtClean="0"/>
              <a:t>SystemML</a:t>
            </a:r>
            <a:r>
              <a:rPr lang="en-US" baseline="0" dirty="0" smtClean="0"/>
              <a:t> which is a machine learning library</a:t>
            </a:r>
          </a:p>
          <a:p>
            <a:pPr marL="171450" indent="-171450">
              <a:buFontTx/>
              <a:buChar char="-"/>
            </a:pPr>
            <a:endParaRPr lang="en-US" baseline="0" dirty="0" smtClean="0"/>
          </a:p>
          <a:p>
            <a:pPr marL="171450" indent="-171450">
              <a:buFontTx/>
              <a:buChar char="-"/>
            </a:pPr>
            <a:r>
              <a:rPr lang="en-US" baseline="0" dirty="0" smtClean="0"/>
              <a:t>We also offer </a:t>
            </a:r>
            <a:r>
              <a:rPr lang="en-US" baseline="0" dirty="0" err="1" smtClean="0"/>
              <a:t>sponser</a:t>
            </a:r>
            <a:r>
              <a:rPr lang="en-US" baseline="0" dirty="0" smtClean="0"/>
              <a:t> </a:t>
            </a:r>
            <a:r>
              <a:rPr lang="en-US" baseline="0" dirty="0" err="1" smtClean="0"/>
              <a:t>AMPLab</a:t>
            </a:r>
            <a:r>
              <a:rPr lang="en-US" baseline="0" dirty="0" smtClean="0"/>
              <a:t> where spark was born and we are continuing to invest in </a:t>
            </a:r>
            <a:r>
              <a:rPr lang="en-US" baseline="0" dirty="0" err="1" smtClean="0"/>
              <a:t>RiseLab</a:t>
            </a:r>
            <a:endParaRPr lang="en-US" baseline="0" dirty="0" smtClean="0"/>
          </a:p>
          <a:p>
            <a:pPr marL="171450" indent="-171450">
              <a:buFontTx/>
              <a:buChar char="-"/>
            </a:pPr>
            <a:r>
              <a:rPr lang="en-US" baseline="0" dirty="0" smtClean="0"/>
              <a:t>There is also free education on big data university for spark and other big data courses</a:t>
            </a:r>
          </a:p>
          <a:p>
            <a:pPr marL="171450" indent="-171450">
              <a:buFontTx/>
              <a:buChar char="-"/>
            </a:pPr>
            <a:endParaRPr lang="en-US" baseline="0" dirty="0" smtClean="0"/>
          </a:p>
          <a:p>
            <a:pPr marL="171450" indent="-171450">
              <a:buFontTx/>
              <a:buChar char="-"/>
            </a:pPr>
            <a:r>
              <a:rPr lang="en-US" baseline="0" dirty="0" smtClean="0"/>
              <a:t>And lastly, spark is a component in a lot of our products and the number is rising, we also offer it on a standalone basis</a:t>
            </a:r>
            <a:endParaRPr lang="en-US" dirty="0"/>
          </a:p>
        </p:txBody>
      </p:sp>
      <p:sp>
        <p:nvSpPr>
          <p:cNvPr id="4" name="Footer Placeholder 3"/>
          <p:cNvSpPr>
            <a:spLocks noGrp="1"/>
          </p:cNvSpPr>
          <p:nvPr>
            <p:ph type="ftr" sz="quarter" idx="10"/>
          </p:nvPr>
        </p:nvSpPr>
        <p:spPr/>
        <p:txBody>
          <a:bodyPr/>
          <a:lstStyle/>
          <a:p>
            <a:pPr>
              <a:defRPr/>
            </a:pPr>
            <a:r>
              <a:rPr lang="en-US" smtClean="0">
                <a:solidFill>
                  <a:prstClr val="black"/>
                </a:solidFill>
              </a:rPr>
              <a:t>IBM Analytics</a:t>
            </a:r>
            <a:br>
              <a:rPr lang="en-US" smtClean="0">
                <a:solidFill>
                  <a:prstClr val="black"/>
                </a:solidFill>
              </a:rPr>
            </a:br>
            <a:r>
              <a:rPr lang="en-US" smtClean="0">
                <a:solidFill>
                  <a:prstClr val="black"/>
                </a:solidFill>
              </a:rPr>
              <a:t>© 2015 IBM Corporation</a:t>
            </a:r>
            <a:endParaRPr lang="en-US">
              <a:solidFill>
                <a:prstClr val="black"/>
              </a:solidFill>
            </a:endParaRPr>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solidFill>
                  <a:prstClr val="black"/>
                </a:solidFill>
              </a:rPr>
              <a:pPr>
                <a:defRPr/>
              </a:pPr>
              <a:t>13</a:t>
            </a:fld>
            <a:endParaRPr lang="en-US">
              <a:solidFill>
                <a:prstClr val="black"/>
              </a:solidFill>
            </a:endParaRPr>
          </a:p>
        </p:txBody>
      </p:sp>
    </p:spTree>
    <p:extLst>
      <p:ext uri="{BB962C8B-B14F-4D97-AF65-F5344CB8AC3E}">
        <p14:creationId xmlns:p14="http://schemas.microsoft.com/office/powerpoint/2010/main" val="247074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AF54F3-9811-7549-B5DC-6C59DD64CBCF}" type="slidenum">
              <a:rPr lang="en-US" smtClean="0"/>
              <a:t>14</a:t>
            </a:fld>
            <a:endParaRPr lang="en-US"/>
          </a:p>
        </p:txBody>
      </p:sp>
    </p:spTree>
    <p:extLst>
      <p:ext uri="{BB962C8B-B14F-4D97-AF65-F5344CB8AC3E}">
        <p14:creationId xmlns:p14="http://schemas.microsoft.com/office/powerpoint/2010/main" val="5209329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AF54F3-9811-7549-B5DC-6C59DD64CBCF}" type="slidenum">
              <a:rPr lang="en-US" smtClean="0"/>
              <a:t>15</a:t>
            </a:fld>
            <a:endParaRPr lang="en-US"/>
          </a:p>
        </p:txBody>
      </p:sp>
    </p:spTree>
    <p:extLst>
      <p:ext uri="{BB962C8B-B14F-4D97-AF65-F5344CB8AC3E}">
        <p14:creationId xmlns:p14="http://schemas.microsoft.com/office/powerpoint/2010/main" val="28925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Context – Handle to your cluster, each application</a:t>
            </a:r>
            <a:r>
              <a:rPr lang="en-US" baseline="0" dirty="0" smtClean="0"/>
              <a:t> will have its own context. At a given point of time, there can be several contexts on a cluster</a:t>
            </a:r>
          </a:p>
          <a:p>
            <a:pPr marL="228600" indent="-228600">
              <a:buAutoNum type="arabicParenR"/>
            </a:pPr>
            <a:r>
              <a:rPr lang="en-US" baseline="0" dirty="0" smtClean="0"/>
              <a:t>Driver – Works hand in hand with the context, it is a program which runs on the master node and is responsible for generating an execution plan</a:t>
            </a:r>
          </a:p>
          <a:p>
            <a:pPr marL="228600" indent="-228600">
              <a:buAutoNum type="arabicParenR"/>
            </a:pPr>
            <a:r>
              <a:rPr lang="en-US" baseline="0" dirty="0" smtClean="0"/>
              <a:t>Job – a single piece of code which you will submit to the cluster (and this job will be divided by the driver into smaller pieces to be run on worker nodes)</a:t>
            </a:r>
          </a:p>
          <a:p>
            <a:pPr marL="228600" indent="-228600">
              <a:buAutoNum type="arabicParenR"/>
            </a:pPr>
            <a:r>
              <a:rPr lang="en-US" baseline="0" dirty="0" smtClean="0"/>
              <a:t>Stage – a part of the job</a:t>
            </a:r>
          </a:p>
          <a:p>
            <a:pPr marL="228600" indent="-228600">
              <a:buAutoNum type="arabicParenR"/>
            </a:pPr>
            <a:r>
              <a:rPr lang="en-US" baseline="0" dirty="0" smtClean="0"/>
              <a:t>Tasks - the most atomic piece of code, this runs on the worker nodes, each worker node will have a single task for the given job.</a:t>
            </a:r>
          </a:p>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50AF54F3-9811-7549-B5DC-6C59DD64CBCF}" type="slidenum">
              <a:rPr lang="en-US" smtClean="0"/>
              <a:t>17</a:t>
            </a:fld>
            <a:endParaRPr lang="en-US"/>
          </a:p>
        </p:txBody>
      </p:sp>
    </p:spTree>
    <p:extLst>
      <p:ext uri="{BB962C8B-B14F-4D97-AF65-F5344CB8AC3E}">
        <p14:creationId xmlns:p14="http://schemas.microsoft.com/office/powerpoint/2010/main" val="8227844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AF54F3-9811-7549-B5DC-6C59DD64CBCF}" type="slidenum">
              <a:rPr lang="en-US" smtClean="0"/>
              <a:t>22</a:t>
            </a:fld>
            <a:endParaRPr lang="en-US"/>
          </a:p>
        </p:txBody>
      </p:sp>
    </p:spTree>
    <p:extLst>
      <p:ext uri="{BB962C8B-B14F-4D97-AF65-F5344CB8AC3E}">
        <p14:creationId xmlns:p14="http://schemas.microsoft.com/office/powerpoint/2010/main" val="21241750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AF54F3-9811-7549-B5DC-6C59DD64CBCF}" type="slidenum">
              <a:rPr lang="en-US" smtClean="0"/>
              <a:t>29</a:t>
            </a:fld>
            <a:endParaRPr lang="en-US"/>
          </a:p>
        </p:txBody>
      </p:sp>
    </p:spTree>
    <p:extLst>
      <p:ext uri="{BB962C8B-B14F-4D97-AF65-F5344CB8AC3E}">
        <p14:creationId xmlns:p14="http://schemas.microsoft.com/office/powerpoint/2010/main" val="14495050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Arial" panose="020B0604020202020204" pitchFamily="34" charset="0"/>
              <a:buNone/>
              <a:tabLst/>
              <a:defRPr/>
            </a:pPr>
            <a:r>
              <a:rPr lang="en-US" altLang="en-US" sz="1200" dirty="0"/>
              <a:t>Data science is a</a:t>
            </a:r>
            <a:r>
              <a:rPr lang="en-US" altLang="en-US" sz="1200" baseline="0" dirty="0"/>
              <a:t> field that is filled with opportunity specially for improvements in tooling and processes. It’s an exciting time, with new open source algorithms and libraries released every week - but this fast moving innovation also brings challenges for organizations to keep up with and manage these fast moving infrastructures and tools.</a:t>
            </a:r>
            <a:endParaRPr lang="en-US" altLang="en-US" sz="1200" dirty="0"/>
          </a:p>
          <a:p>
            <a:pPr marL="0" marR="0" lvl="0" indent="0" algn="l" defTabSz="914400" rtl="0" eaLnBrk="0" fontAlgn="base" latinLnBrk="0" hangingPunct="0">
              <a:lnSpc>
                <a:spcPct val="100000"/>
              </a:lnSpc>
              <a:spcBef>
                <a:spcPct val="20000"/>
              </a:spcBef>
              <a:spcAft>
                <a:spcPct val="0"/>
              </a:spcAft>
              <a:buClr>
                <a:schemeClr val="tx1"/>
              </a:buClr>
              <a:buSzTx/>
              <a:buFont typeface="Arial" panose="020B0604020202020204" pitchFamily="34" charset="0"/>
              <a:buNone/>
              <a:tabLst/>
              <a:defRPr/>
            </a:pPr>
            <a:endParaRPr lang="en-US" altLang="en-US" sz="1200" dirty="0"/>
          </a:p>
          <a:p>
            <a:pPr marL="0" marR="0" lvl="0" indent="0" algn="l" defTabSz="914400" rtl="0" eaLnBrk="0" fontAlgn="base" latinLnBrk="0" hangingPunct="0">
              <a:lnSpc>
                <a:spcPct val="100000"/>
              </a:lnSpc>
              <a:spcBef>
                <a:spcPct val="20000"/>
              </a:spcBef>
              <a:spcAft>
                <a:spcPct val="0"/>
              </a:spcAft>
              <a:buClr>
                <a:schemeClr val="tx1"/>
              </a:buClr>
              <a:buSzTx/>
              <a:buFont typeface="Arial" panose="020B0604020202020204" pitchFamily="34" charset="0"/>
              <a:buNone/>
              <a:tabLst/>
              <a:defRPr/>
            </a:pPr>
            <a:r>
              <a:rPr lang="en-US" altLang="en-US" sz="1200" dirty="0"/>
              <a:t>Typically</a:t>
            </a:r>
            <a:r>
              <a:rPr lang="en-US" altLang="en-US" sz="1200" baseline="0" dirty="0"/>
              <a:t> Data Scientists and data science teams today have many pain points that they must deal with on a daily basis. Many companies struggle with which programming language to use – should they standardize on just one, like R or Python? Or should they let employees use any language of their choice? Which scalable implementations should they use? How will they stitch all of this together into a flowing system for getting data science to work for the organization?</a:t>
            </a:r>
          </a:p>
          <a:p>
            <a:pPr marL="0" marR="0" lvl="0" indent="0" algn="l" defTabSz="914400" rtl="0" eaLnBrk="0" fontAlgn="base" latinLnBrk="0" hangingPunct="0">
              <a:lnSpc>
                <a:spcPct val="100000"/>
              </a:lnSpc>
              <a:spcBef>
                <a:spcPct val="20000"/>
              </a:spcBef>
              <a:spcAft>
                <a:spcPct val="0"/>
              </a:spcAft>
              <a:buClr>
                <a:schemeClr val="tx1"/>
              </a:buClr>
              <a:buSzTx/>
              <a:buFont typeface="Arial" panose="020B0604020202020204" pitchFamily="34" charset="0"/>
              <a:buNone/>
              <a:tabLst/>
              <a:defRPr/>
            </a:pPr>
            <a:endParaRPr lang="en-US" altLang="en-US" sz="1200" baseline="0" dirty="0"/>
          </a:p>
          <a:p>
            <a:pPr marL="0" marR="0" lvl="0" indent="0" algn="l" defTabSz="914400" rtl="0" eaLnBrk="0" fontAlgn="base" latinLnBrk="0" hangingPunct="0">
              <a:lnSpc>
                <a:spcPct val="100000"/>
              </a:lnSpc>
              <a:spcBef>
                <a:spcPct val="20000"/>
              </a:spcBef>
              <a:spcAft>
                <a:spcPct val="0"/>
              </a:spcAft>
              <a:buClr>
                <a:schemeClr val="tx1"/>
              </a:buClr>
              <a:buSzTx/>
              <a:buFont typeface="Arial" panose="020B0604020202020204" pitchFamily="34" charset="0"/>
              <a:buNone/>
              <a:tabLst/>
              <a:defRPr/>
            </a:pPr>
            <a:r>
              <a:rPr lang="en-US" altLang="en-US" sz="1200" baseline="0" dirty="0"/>
              <a:t>Furthermore, most data science teams don’t know their data’s lineage and lack metadata or any formal way to govern their projects. Often times projects are just hacked together without any real thought into the longer term consequences of their decisions. </a:t>
            </a:r>
          </a:p>
          <a:p>
            <a:pPr marL="0" marR="0" lvl="0" indent="0" algn="l" defTabSz="914400" rtl="0" eaLnBrk="0" fontAlgn="base" latinLnBrk="0" hangingPunct="0">
              <a:lnSpc>
                <a:spcPct val="100000"/>
              </a:lnSpc>
              <a:spcBef>
                <a:spcPct val="20000"/>
              </a:spcBef>
              <a:spcAft>
                <a:spcPct val="0"/>
              </a:spcAft>
              <a:buClr>
                <a:schemeClr val="tx1"/>
              </a:buClr>
              <a:buSzTx/>
              <a:buFont typeface="Arial" panose="020B0604020202020204" pitchFamily="34" charset="0"/>
              <a:buNone/>
              <a:tabLst/>
              <a:defRPr/>
            </a:pPr>
            <a:endParaRPr lang="en-US" altLang="en-US" sz="1200" baseline="0" dirty="0"/>
          </a:p>
          <a:p>
            <a:pPr marL="0" marR="0" lvl="0" indent="0" algn="l" defTabSz="914400" rtl="0" eaLnBrk="0" fontAlgn="base" latinLnBrk="0" hangingPunct="0">
              <a:lnSpc>
                <a:spcPct val="100000"/>
              </a:lnSpc>
              <a:spcBef>
                <a:spcPct val="20000"/>
              </a:spcBef>
              <a:spcAft>
                <a:spcPct val="0"/>
              </a:spcAft>
              <a:buClr>
                <a:schemeClr val="tx1"/>
              </a:buClr>
              <a:buSzTx/>
              <a:buFont typeface="Arial" panose="020B0604020202020204" pitchFamily="34" charset="0"/>
              <a:buNone/>
              <a:tabLst/>
              <a:defRPr/>
            </a:pPr>
            <a:r>
              <a:rPr lang="en-US" altLang="en-US" sz="1200" baseline="0" dirty="0"/>
              <a:t>And once a data product has been developed, data scientists must find a way to share it with others. They need an easy way to create visualizations and dashboards for business analysts and line of business users – deploying as a web service or simply even sharing the analysis with other data scientists. These barriers around sharing and deployment can be major hurdles preventing organizations from deriving value from the analysis of their data assets.</a:t>
            </a:r>
            <a:endParaRPr lang="en-US" altLang="en-US" sz="1200" dirty="0"/>
          </a:p>
        </p:txBody>
      </p:sp>
      <p:sp>
        <p:nvSpPr>
          <p:cNvPr id="4" name="Slide Number Placeholder 3"/>
          <p:cNvSpPr>
            <a:spLocks noGrp="1"/>
          </p:cNvSpPr>
          <p:nvPr>
            <p:ph type="sldNum" sz="quarter" idx="10"/>
          </p:nvPr>
        </p:nvSpPr>
        <p:spPr/>
        <p:txBody>
          <a:bodyPr/>
          <a:lstStyle/>
          <a:p>
            <a:fld id="{05C4898A-41A8-49D6-8E48-9D853EBFDD60}" type="slidenum">
              <a:rPr lang="en-US">
                <a:solidFill>
                  <a:srgbClr val="000000"/>
                </a:solidFill>
              </a:rPr>
              <a:pPr/>
              <a:t>31</a:t>
            </a:fld>
            <a:endParaRPr lang="en-US">
              <a:solidFill>
                <a:srgbClr val="000000"/>
              </a:solidFill>
            </a:endParaRPr>
          </a:p>
        </p:txBody>
      </p:sp>
    </p:spTree>
    <p:extLst>
      <p:ext uri="{BB962C8B-B14F-4D97-AF65-F5344CB8AC3E}">
        <p14:creationId xmlns:p14="http://schemas.microsoft.com/office/powerpoint/2010/main" val="14690781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a:xfrm>
            <a:off x="1003300" y="642938"/>
            <a:ext cx="4903788" cy="2759075"/>
          </a:xfrm>
          <a:ln/>
        </p:spPr>
      </p:sp>
      <p:sp>
        <p:nvSpPr>
          <p:cNvPr id="15363" name="Notes Placeholder 2"/>
          <p:cNvSpPr>
            <a:spLocks noGrp="1"/>
          </p:cNvSpPr>
          <p:nvPr>
            <p:ph type="body" idx="1"/>
          </p:nvPr>
        </p:nvSpPr>
        <p:spPr>
          <a:xfrm>
            <a:off x="109726" y="3639312"/>
            <a:ext cx="6693408" cy="5029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050" baseline="0" dirty="0"/>
              <a:t>Now let’s dig into the IBM Data Science Experience (DSX). DSX is a single platform to Learn, Create, and Collaborate – the 3 pillars of a successful data science organization. With DSX we are making it easier for data scientists and data science teams to collaborate and learn new skills and technologies from the fast moving data science profession.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050" baseline="0" dirty="0"/>
          </a:p>
          <a:p>
            <a:r>
              <a:rPr lang="en-US" sz="1050" baseline="0" dirty="0"/>
              <a:t>Users can join the 400,000+ registered users on Big Data University to take courses and administer custom curriculum on Data Science. DSX also provides freely available datasets, code samples, tutorials and articles from the data science community, thereby making it easier for data scientists to learn in-context.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050"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050" baseline="0" dirty="0"/>
              <a:t>We also know that a data science team isn’t going to standardize on a single technology or tool – data scientists need an open and integrated platform that brings all of their tools in one place. DSX brings together the best of breed open source tooling such as </a:t>
            </a:r>
            <a:r>
              <a:rPr lang="en-US" sz="1050" baseline="0" dirty="0" err="1"/>
              <a:t>RStudio</a:t>
            </a:r>
            <a:r>
              <a:rPr lang="en-US" sz="1050" baseline="0" dirty="0"/>
              <a:t>, Spark, and Python in an integrated environment along with IBM value-adds, such as a managed Spark service and data shaping capabilities all in a secure and governed way.</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050"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050" baseline="0" dirty="0"/>
              <a:t>Users can collaborate in DSX with ease -- you can manage project assets and user collaboration through built-in social features for sharing, forking, and reusing assets. These built-in collaboration features can really help boost team productivity and managing projects across their lifecycle. </a:t>
            </a:r>
            <a:endParaRPr lang="en-US" altLang="en-US" sz="1050" b="0" kern="1200" dirty="0">
              <a:solidFill>
                <a:schemeClr val="tx1"/>
              </a:solidFill>
              <a:ea typeface="+mn-ea"/>
              <a:cs typeface="Helvetica" panose="020B0604020202020204" pitchFamily="34" charset="0"/>
            </a:endParaRPr>
          </a:p>
        </p:txBody>
      </p:sp>
      <p:sp>
        <p:nvSpPr>
          <p:cNvPr id="15364" name="Slide Number Placeholder 3"/>
          <p:cNvSpPr>
            <a:spLocks noGrp="1"/>
          </p:cNvSpPr>
          <p:nvPr>
            <p:ph type="sldNum" sz="quarter" idx="5"/>
          </p:nvPr>
        </p:nvSpPr>
        <p:spPr>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fld id="{CC7F9C0A-1EEF-4C24-905E-80AE65F2C6C0}" type="slidenum">
              <a:rPr lang="en-US" altLang="en-US"/>
              <a:pPr/>
              <a:t>33</a:t>
            </a:fld>
            <a:endParaRPr lang="en-US" altLang="en-US" dirty="0"/>
          </a:p>
        </p:txBody>
      </p:sp>
    </p:spTree>
    <p:extLst>
      <p:ext uri="{BB962C8B-B14F-4D97-AF65-F5344CB8AC3E}">
        <p14:creationId xmlns:p14="http://schemas.microsoft.com/office/powerpoint/2010/main" val="810662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It Is an interdisciplinary field </a:t>
            </a:r>
          </a:p>
          <a:p>
            <a:pPr marL="171450" indent="-171450">
              <a:buFontTx/>
              <a:buChar char="-"/>
            </a:pPr>
            <a:r>
              <a:rPr lang="en-US" baseline="0" dirty="0" smtClean="0"/>
              <a:t>It sits at the intersection of quite a few skill sets</a:t>
            </a:r>
          </a:p>
          <a:p>
            <a:pPr marL="171450" indent="-171450">
              <a:buFontTx/>
              <a:buChar char="-"/>
            </a:pPr>
            <a:r>
              <a:rPr lang="en-US" baseline="0" dirty="0" smtClean="0"/>
              <a:t>While Machine learning &amp; Data Science are closely related, data science differentiates itself by also requiring domain knowledge.</a:t>
            </a:r>
          </a:p>
          <a:p>
            <a:pPr marL="171450" indent="-171450">
              <a:buFontTx/>
              <a:buChar char="-"/>
            </a:pPr>
            <a:r>
              <a:rPr lang="en-US" baseline="0" dirty="0" smtClean="0"/>
              <a:t>For example, you may have some background in genomics and when presented with such a set, you apply what you know to convert your data into something which machine learning models can use, we will see a small example of this later on during our labs</a:t>
            </a:r>
          </a:p>
          <a:p>
            <a:pPr marL="171450" indent="-171450">
              <a:buFontTx/>
              <a:buChar char="-"/>
            </a:pPr>
            <a:r>
              <a:rPr lang="en-US" baseline="0" dirty="0" smtClean="0"/>
              <a:t>And while it is indeed a wide set of skills to be mastered, good news for us is that a lot of tools out there abstract away all the nitty </a:t>
            </a:r>
            <a:r>
              <a:rPr lang="en-US" baseline="0" dirty="0" err="1" smtClean="0"/>
              <a:t>gritties</a:t>
            </a:r>
            <a:r>
              <a:rPr lang="en-US" baseline="0" dirty="0" smtClean="0"/>
              <a:t> of these skills</a:t>
            </a:r>
          </a:p>
          <a:p>
            <a:pPr marL="171450" indent="-171450">
              <a:buFontTx/>
              <a:buChar char="-"/>
            </a:pPr>
            <a:r>
              <a:rPr lang="en-US" baseline="0" dirty="0" smtClean="0"/>
              <a:t>All you need to know is the uses of each and how and where to apply them. We will see a some examples later on in our hands on lab</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50AF54F3-9811-7549-B5DC-6C59DD64CBCF}" type="slidenum">
              <a:rPr lang="en-US" smtClean="0"/>
              <a:t>2</a:t>
            </a:fld>
            <a:endParaRPr lang="en-US"/>
          </a:p>
        </p:txBody>
      </p:sp>
    </p:spTree>
    <p:extLst>
      <p:ext uri="{BB962C8B-B14F-4D97-AF65-F5344CB8AC3E}">
        <p14:creationId xmlns:p14="http://schemas.microsoft.com/office/powerpoint/2010/main" val="5900782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r>
              <a:rPr lang="en-US" sz="1200" i="0" baseline="0" dirty="0"/>
              <a:t>The new offering IBM Data Science Experience brings together everything that a Data Scientist needs today to be more successful. It is based on three concepts:</a:t>
            </a:r>
          </a:p>
          <a:p>
            <a:endParaRPr lang="en-US" sz="1200" i="0" baseline="0" dirty="0"/>
          </a:p>
          <a:p>
            <a:pPr marL="171450" indent="-171450">
              <a:buFont typeface="Arial" panose="020B0604020202020204" pitchFamily="34" charset="0"/>
              <a:buChar char="•"/>
            </a:pPr>
            <a:r>
              <a:rPr lang="en-US" sz="1200" i="0" baseline="0" dirty="0"/>
              <a:t>Community: A Data Scientist needs to be updated with the latest news from the Data Science Community. There are plenty of new Open Source packages, libraries, techniques and tutorials available every day. A good Data Scientist follows the most important sources and shares their opinion and experiments with the community. We are bringing this into the user interface of  DSX </a:t>
            </a:r>
            <a:r>
              <a:rPr lang="mr-IN" sz="1200" i="0" baseline="0" dirty="0"/>
              <a:t>–</a:t>
            </a:r>
            <a:r>
              <a:rPr lang="en-US" sz="1200" i="0" baseline="0" dirty="0"/>
              <a:t> so you don’t really have to open up a bunch of different bowser tabs to do your research, you can do it right inside the tool.</a:t>
            </a:r>
          </a:p>
          <a:p>
            <a:pPr marL="171450" indent="-171450">
              <a:buFont typeface="Arial" panose="020B0604020202020204" pitchFamily="34" charset="0"/>
              <a:buChar char="•"/>
            </a:pPr>
            <a:endParaRPr lang="en-US" sz="1200" i="0" baseline="0" dirty="0"/>
          </a:p>
          <a:p>
            <a:pPr marL="171450" indent="-171450">
              <a:buFont typeface="Arial" panose="020B0604020202020204" pitchFamily="34" charset="0"/>
              <a:buChar char="•"/>
            </a:pPr>
            <a:r>
              <a:rPr lang="en-US" sz="1200" i="0" baseline="0" dirty="0"/>
              <a:t>Open Source: Today there are companies that rely on open source for data science. Open source has become so mature that is directly competing with commercial offerings. We provide the best of open source within DSX, such as Spark, RStudio, Jupyter, and more.</a:t>
            </a:r>
          </a:p>
          <a:p>
            <a:pPr marL="171450" indent="-171450">
              <a:buFont typeface="Arial" panose="020B0604020202020204" pitchFamily="34" charset="0"/>
              <a:buChar char="•"/>
            </a:pPr>
            <a:endParaRPr lang="en-US" sz="1200" i="0" baseline="0" dirty="0"/>
          </a:p>
          <a:p>
            <a:pPr marL="171450" indent="-171450">
              <a:buFont typeface="Arial" panose="020B0604020202020204" pitchFamily="34" charset="0"/>
              <a:buChar char="•"/>
            </a:pPr>
            <a:r>
              <a:rPr lang="en-US" sz="1200" i="0" baseline="0" dirty="0"/>
              <a:t>Value Add: We improve open source by adding some capabilities from IBM. Data Shaping for example takes 80% of the Data Scientist’s time. We are providing tools with visual GUI to help users better perform this task. You are also able to execute Spark jobs on our managed Spark Service in </a:t>
            </a:r>
            <a:r>
              <a:rPr lang="en-US" sz="1200" i="0" baseline="0" dirty="0" err="1"/>
              <a:t>Bluemix</a:t>
            </a:r>
            <a:r>
              <a:rPr lang="en-US" sz="1200" i="0" baseline="0" dirty="0"/>
              <a:t> from within the DSX.</a:t>
            </a:r>
          </a:p>
          <a:p>
            <a:pPr marL="171450" indent="-171450">
              <a:buFont typeface="Arial" panose="020B0604020202020204" pitchFamily="34" charset="0"/>
              <a:buChar char="•"/>
            </a:pPr>
            <a:endParaRPr lang="en-US" sz="1200" dirty="0"/>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34</a:t>
            </a:fld>
            <a:endParaRPr lang="en-US"/>
          </a:p>
        </p:txBody>
      </p:sp>
    </p:spTree>
    <p:extLst>
      <p:ext uri="{BB962C8B-B14F-4D97-AF65-F5344CB8AC3E}">
        <p14:creationId xmlns:p14="http://schemas.microsoft.com/office/powerpoint/2010/main" val="3703341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sz="1200" dirty="0"/>
              <a:t>Projects are a core component</a:t>
            </a:r>
            <a:r>
              <a:rPr lang="en-US" sz="1200" baseline="0" dirty="0"/>
              <a:t> of our Watson Data Platform. Projects make collaboration easier – they are </a:t>
            </a:r>
            <a:r>
              <a:rPr lang="en-US" sz="1200" kern="1200" baseline="0" dirty="0">
                <a:solidFill>
                  <a:schemeClr val="tx1"/>
                </a:solidFill>
                <a:effectLst/>
              </a:rPr>
              <a:t>a</a:t>
            </a:r>
            <a:r>
              <a:rPr lang="en-US" sz="1200" kern="1200" dirty="0">
                <a:solidFill>
                  <a:schemeClr val="tx1"/>
                </a:solidFill>
                <a:effectLst/>
              </a:rPr>
              <a:t> collaborative entity with data services, connections, object storage, notebooks</a:t>
            </a:r>
            <a:r>
              <a:rPr lang="en-US" sz="1200" kern="1200" baseline="0" dirty="0">
                <a:solidFill>
                  <a:schemeClr val="tx1"/>
                </a:solidFill>
                <a:effectLst/>
              </a:rPr>
              <a:t> </a:t>
            </a:r>
            <a:r>
              <a:rPr lang="en-US" sz="1200" kern="1200" dirty="0">
                <a:solidFill>
                  <a:schemeClr val="tx1"/>
                </a:solidFill>
                <a:effectLst/>
              </a:rPr>
              <a:t>and more. Once you create a new project within Data Science Experience,</a:t>
            </a:r>
            <a:r>
              <a:rPr lang="en-US" sz="1200" kern="1200" baseline="0" dirty="0">
                <a:solidFill>
                  <a:schemeClr val="tx1"/>
                </a:solidFill>
                <a:effectLst/>
              </a:rPr>
              <a:t> you are presented with an interface like the one shown in the slide, it is a project management framework where you can view/create/add/modify/remove various assets. A framework like this can play a huge role in bringing down siloes across the various data personas and promote collaboration. </a:t>
            </a:r>
            <a:endParaRPr lang="en-US" dirty="0"/>
          </a:p>
        </p:txBody>
      </p:sp>
      <p:sp>
        <p:nvSpPr>
          <p:cNvPr id="4" name="Footer Placeholder 3"/>
          <p:cNvSpPr>
            <a:spLocks noGrp="1"/>
          </p:cNvSpPr>
          <p:nvPr>
            <p:ph type="ftr" sz="quarter" idx="10"/>
          </p:nvPr>
        </p:nvSpPr>
        <p:spPr/>
        <p:txBody>
          <a:bodyPr/>
          <a:lstStyle/>
          <a:p>
            <a:pPr>
              <a:defRPr/>
            </a:pPr>
            <a:r>
              <a:rPr lang="en-US"/>
              <a:t>IBM Analytics © 2017 IBM Corporation</a:t>
            </a:r>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36</a:t>
            </a:fld>
            <a:endParaRPr lang="en-US"/>
          </a:p>
        </p:txBody>
      </p:sp>
    </p:spTree>
    <p:extLst>
      <p:ext uri="{BB962C8B-B14F-4D97-AF65-F5344CB8AC3E}">
        <p14:creationId xmlns:p14="http://schemas.microsoft.com/office/powerpoint/2010/main" val="400608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We</a:t>
            </a:r>
            <a:r>
              <a:rPr lang="en-US" baseline="0" dirty="0" smtClean="0"/>
              <a:t> need data science to be able to answer business questions </a:t>
            </a:r>
          </a:p>
          <a:p>
            <a:pPr marL="171450" indent="-171450">
              <a:buFontTx/>
              <a:buChar char="-"/>
            </a:pPr>
            <a:r>
              <a:rPr lang="en-US" baseline="0" dirty="0" smtClean="0"/>
              <a:t>You want to be able to know if the KPIs you have defined for your business and are looking good are a result of your marketing efforts or some external factors.</a:t>
            </a:r>
          </a:p>
          <a:p>
            <a:pPr marL="171450" indent="-171450">
              <a:buFontTx/>
              <a:buChar char="-"/>
            </a:pPr>
            <a:r>
              <a:rPr lang="en-US" baseline="0" dirty="0" smtClean="0"/>
              <a:t>More concisely, you want to be able to make decisions based on something solid and not just because your gut says so.</a:t>
            </a:r>
          </a:p>
          <a:p>
            <a:pPr marL="171450" indent="-171450">
              <a:buFontTx/>
              <a:buChar char="-"/>
            </a:pPr>
            <a:r>
              <a:rPr lang="en-US" baseline="0" dirty="0" err="1" smtClean="0"/>
              <a:t>KDNuggets</a:t>
            </a:r>
            <a:endParaRPr lang="en-US" dirty="0"/>
          </a:p>
        </p:txBody>
      </p:sp>
      <p:sp>
        <p:nvSpPr>
          <p:cNvPr id="4" name="Slide Number Placeholder 3"/>
          <p:cNvSpPr>
            <a:spLocks noGrp="1"/>
          </p:cNvSpPr>
          <p:nvPr>
            <p:ph type="sldNum" sz="quarter" idx="10"/>
          </p:nvPr>
        </p:nvSpPr>
        <p:spPr/>
        <p:txBody>
          <a:bodyPr/>
          <a:lstStyle/>
          <a:p>
            <a:fld id="{50AF54F3-9811-7549-B5DC-6C59DD64CBCF}" type="slidenum">
              <a:rPr lang="en-US" smtClean="0"/>
              <a:t>3</a:t>
            </a:fld>
            <a:endParaRPr lang="en-US"/>
          </a:p>
        </p:txBody>
      </p:sp>
    </p:spTree>
    <p:extLst>
      <p:ext uri="{BB962C8B-B14F-4D97-AF65-F5344CB8AC3E}">
        <p14:creationId xmlns:p14="http://schemas.microsoft.com/office/powerpoint/2010/main" val="1223414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I am convinced that I need to apply data science in my organization, now what I have to do?</a:t>
            </a:r>
          </a:p>
          <a:p>
            <a:pPr marL="171450" indent="-171450">
              <a:buFontTx/>
              <a:buChar char="-"/>
            </a:pPr>
            <a:r>
              <a:rPr lang="en-US" baseline="0" dirty="0" smtClean="0"/>
              <a:t>Well, you will need a few things</a:t>
            </a:r>
          </a:p>
          <a:p>
            <a:pPr marL="171450" indent="-171450">
              <a:buFontTx/>
              <a:buChar char="-"/>
            </a:pPr>
            <a:r>
              <a:rPr lang="en-US" baseline="0" dirty="0" smtClean="0"/>
              <a:t>1) Technology or a many time a set of technologies grouped together, you will need some for cleaning your data, for applying data science models and then to visualize your results.</a:t>
            </a:r>
          </a:p>
          <a:p>
            <a:pPr marL="171450" indent="-171450">
              <a:buFontTx/>
              <a:buChar char="-"/>
            </a:pPr>
            <a:r>
              <a:rPr lang="en-US" baseline="0" dirty="0" smtClean="0"/>
              <a:t>2) you need platform/ tools (it can be a place you want to write SQL queries, or other code, share results, you might need version control). You will also need something to be able to share and display results to biz folks</a:t>
            </a:r>
          </a:p>
          <a:p>
            <a:pPr marL="171450" indent="-171450">
              <a:buFontTx/>
              <a:buChar char="-"/>
            </a:pPr>
            <a:r>
              <a:rPr lang="en-US" baseline="0" dirty="0" smtClean="0"/>
              <a:t>3) You need data (flat files/ right out of your DB, processed/semi-processed, streaming). Mostly importantly, you need proper connectors to these data stores.</a:t>
            </a:r>
          </a:p>
          <a:p>
            <a:pPr marL="171450" indent="-171450">
              <a:buFontTx/>
              <a:buChar char="-"/>
            </a:pPr>
            <a:r>
              <a:rPr lang="en-US" dirty="0" smtClean="0"/>
              <a:t>4) Lastly you need expertise (both to handle your tools</a:t>
            </a:r>
            <a:r>
              <a:rPr lang="en-US" baseline="0" dirty="0" smtClean="0"/>
              <a:t> and to work your technology stack)</a:t>
            </a:r>
          </a:p>
          <a:p>
            <a:pPr marL="171450" indent="-171450">
              <a:buFontTx/>
              <a:buChar char="-"/>
            </a:pPr>
            <a:endParaRPr lang="en-US" baseline="0"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50AF54F3-9811-7549-B5DC-6C59DD64CBCF}" type="slidenum">
              <a:rPr lang="en-US" smtClean="0"/>
              <a:t>4</a:t>
            </a:fld>
            <a:endParaRPr lang="en-US"/>
          </a:p>
        </p:txBody>
      </p:sp>
    </p:spTree>
    <p:extLst>
      <p:ext uri="{BB962C8B-B14F-4D97-AF65-F5344CB8AC3E}">
        <p14:creationId xmlns:p14="http://schemas.microsoft.com/office/powerpoint/2010/main" val="1058360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We will work be</a:t>
            </a:r>
            <a:r>
              <a:rPr lang="en-US" baseline="0" dirty="0" smtClean="0"/>
              <a:t> going over spark basics and some hands on sessions.</a:t>
            </a:r>
          </a:p>
          <a:p>
            <a:pPr marL="171450" indent="-171450">
              <a:buFontTx/>
              <a:buChar char="-"/>
            </a:pPr>
            <a:r>
              <a:rPr lang="en-US" baseline="0" dirty="0" smtClean="0"/>
              <a:t>The expertise is really going to be transferable (since the skills you learn are mostly open source) with spark + </a:t>
            </a:r>
            <a:r>
              <a:rPr lang="en-US" baseline="0" dirty="0" err="1" smtClean="0"/>
              <a:t>jupyter</a:t>
            </a:r>
            <a:r>
              <a:rPr lang="en-US" baseline="0" dirty="0" smtClean="0"/>
              <a:t>+ some python libraries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50AF54F3-9811-7549-B5DC-6C59DD64CBCF}" type="slidenum">
              <a:rPr lang="en-US" smtClean="0"/>
              <a:t>5</a:t>
            </a:fld>
            <a:endParaRPr lang="en-US"/>
          </a:p>
        </p:txBody>
      </p:sp>
    </p:spTree>
    <p:extLst>
      <p:ext uri="{BB962C8B-B14F-4D97-AF65-F5344CB8AC3E}">
        <p14:creationId xmlns:p14="http://schemas.microsoft.com/office/powerpoint/2010/main" val="1108428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How</a:t>
            </a:r>
            <a:r>
              <a:rPr lang="en-US" baseline="0" dirty="0" smtClean="0"/>
              <a:t> many of you are already using spark?</a:t>
            </a:r>
          </a:p>
          <a:p>
            <a:pPr marL="228600" indent="-228600">
              <a:buAutoNum type="arabicParenR"/>
            </a:pPr>
            <a:r>
              <a:rPr lang="en-US" baseline="0" dirty="0" smtClean="0"/>
              <a:t>How many of you use </a:t>
            </a:r>
            <a:r>
              <a:rPr lang="en-US" baseline="0" dirty="0" err="1" smtClean="0"/>
              <a:t>jupyter</a:t>
            </a:r>
            <a:r>
              <a:rPr lang="en-US" baseline="0" dirty="0" smtClean="0"/>
              <a:t>/ </a:t>
            </a:r>
            <a:r>
              <a:rPr lang="en-US" baseline="0" dirty="0" err="1" smtClean="0"/>
              <a:t>rstudio</a:t>
            </a:r>
            <a:r>
              <a:rPr lang="en-US" baseline="0" dirty="0" smtClean="0"/>
              <a:t>?</a:t>
            </a:r>
          </a:p>
          <a:p>
            <a:pPr marL="228600" indent="-228600">
              <a:buAutoNum type="arabicParenR"/>
            </a:pPr>
            <a:endParaRPr lang="en-US" baseline="0" dirty="0" smtClean="0"/>
          </a:p>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50AF54F3-9811-7549-B5DC-6C59DD64CBCF}" type="slidenum">
              <a:rPr lang="en-US" smtClean="0"/>
              <a:t>6</a:t>
            </a:fld>
            <a:endParaRPr lang="en-US"/>
          </a:p>
        </p:txBody>
      </p:sp>
    </p:spTree>
    <p:extLst>
      <p:ext uri="{BB962C8B-B14F-4D97-AF65-F5344CB8AC3E}">
        <p14:creationId xmlns:p14="http://schemas.microsoft.com/office/powerpoint/2010/main" val="1447721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Spark is an open source project</a:t>
            </a:r>
            <a:r>
              <a:rPr lang="en-US" baseline="0" dirty="0" smtClean="0"/>
              <a:t> which came out of UC Berkeley’s AMPLAB, now called the “</a:t>
            </a:r>
            <a:r>
              <a:rPr lang="en-US" baseline="0" dirty="0" err="1" smtClean="0"/>
              <a:t>RiseLab</a:t>
            </a:r>
            <a:r>
              <a:rPr lang="en-US" baseline="0" dirty="0" smtClean="0"/>
              <a:t>”</a:t>
            </a:r>
          </a:p>
          <a:p>
            <a:pPr marL="171450" indent="-171450">
              <a:buFontTx/>
              <a:buChar char="-"/>
            </a:pPr>
            <a:r>
              <a:rPr lang="en-US" baseline="0" dirty="0" smtClean="0"/>
              <a:t>It is an in memory distributed processing engine</a:t>
            </a:r>
          </a:p>
          <a:p>
            <a:pPr marL="171450" indent="-171450">
              <a:buFontTx/>
              <a:buChar char="-"/>
            </a:pPr>
            <a:r>
              <a:rPr lang="en-US" baseline="0" dirty="0" smtClean="0"/>
              <a:t>It is designed for heavy workloads</a:t>
            </a:r>
          </a:p>
          <a:p>
            <a:pPr marL="171450" indent="-171450">
              <a:buFontTx/>
              <a:buChar char="-"/>
            </a:pPr>
            <a:r>
              <a:rPr lang="en-US" baseline="0" dirty="0" smtClean="0"/>
              <a:t>At IBM, we like to call it the “Analytic operating system”</a:t>
            </a:r>
            <a:endParaRPr lang="en-US" dirty="0"/>
          </a:p>
        </p:txBody>
      </p:sp>
      <p:sp>
        <p:nvSpPr>
          <p:cNvPr id="4" name="Slide Number Placeholder 3"/>
          <p:cNvSpPr>
            <a:spLocks noGrp="1"/>
          </p:cNvSpPr>
          <p:nvPr>
            <p:ph type="sldNum" sz="quarter" idx="10"/>
          </p:nvPr>
        </p:nvSpPr>
        <p:spPr/>
        <p:txBody>
          <a:bodyPr/>
          <a:lstStyle/>
          <a:p>
            <a:fld id="{6F301D60-6632-294B-B9FF-6873F1590039}" type="slidenum">
              <a:rPr lang="en-US">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494910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one of the most active open source projects</a:t>
            </a:r>
          </a:p>
          <a:p>
            <a:r>
              <a:rPr lang="en-US" baseline="0" dirty="0" smtClean="0"/>
              <a:t>In terms of adoption, it has seen a meteoric rise v/s Hadoop which is still enjoying a rise but a steady one</a:t>
            </a:r>
          </a:p>
          <a:p>
            <a:r>
              <a:rPr lang="en-US" baseline="0" dirty="0" smtClean="0"/>
              <a:t>Also reflects in job trends, number of openings which need spark expertise (also on a rise)</a:t>
            </a:r>
          </a:p>
          <a:p>
            <a:endParaRPr lang="en-US" dirty="0"/>
          </a:p>
        </p:txBody>
      </p:sp>
      <p:sp>
        <p:nvSpPr>
          <p:cNvPr id="4" name="Slide Number Placeholder 3"/>
          <p:cNvSpPr>
            <a:spLocks noGrp="1"/>
          </p:cNvSpPr>
          <p:nvPr>
            <p:ph type="sldNum" sz="quarter" idx="10"/>
          </p:nvPr>
        </p:nvSpPr>
        <p:spPr/>
        <p:txBody>
          <a:bodyPr/>
          <a:lstStyle/>
          <a:p>
            <a:fld id="{50AF54F3-9811-7549-B5DC-6C59DD64CBCF}" type="slidenum">
              <a:rPr lang="en-US" smtClean="0"/>
              <a:t>8</a:t>
            </a:fld>
            <a:endParaRPr lang="en-US"/>
          </a:p>
        </p:txBody>
      </p:sp>
    </p:spTree>
    <p:extLst>
      <p:ext uri="{BB962C8B-B14F-4D97-AF65-F5344CB8AC3E}">
        <p14:creationId xmlns:p14="http://schemas.microsoft.com/office/powerpoint/2010/main" val="1579773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that this is a marketing slide. We can correct some of the perception it gives.</a:t>
            </a:r>
          </a:p>
          <a:p>
            <a:endParaRPr lang="en-US" baseline="0" dirty="0" smtClean="0"/>
          </a:p>
          <a:p>
            <a:r>
              <a:rPr lang="en-US" baseline="0" dirty="0" smtClean="0"/>
              <a:t>Performance: </a:t>
            </a:r>
          </a:p>
          <a:p>
            <a:r>
              <a:rPr lang="en-US" baseline="0" dirty="0" smtClean="0"/>
              <a:t>The 20-100x faster is not qualified: faster than what?</a:t>
            </a:r>
          </a:p>
          <a:p>
            <a:r>
              <a:rPr lang="en-US" baseline="0" dirty="0" smtClean="0"/>
              <a:t>It turns out that this information comes from the home page of the Apache Spark site. It is compared to Hadoop MapReduce.</a:t>
            </a:r>
          </a:p>
          <a:p>
            <a:r>
              <a:rPr lang="en-US" baseline="0" dirty="0" smtClean="0"/>
              <a:t>We should not set this type of expectation since this is one very specific benchmark that is highly iterative. </a:t>
            </a:r>
          </a:p>
          <a:p>
            <a:r>
              <a:rPr lang="en-US" baseline="0" dirty="0" smtClean="0"/>
              <a:t>We don’t need to sell Spark. What is important is to demonstrate our commitment to Spark. It would be much better to</a:t>
            </a:r>
          </a:p>
          <a:p>
            <a:r>
              <a:rPr lang="en-US" baseline="0" dirty="0" smtClean="0"/>
              <a:t>Tell customers that they should see performance improvements compared to MapReduce but never support those multipliers.</a:t>
            </a:r>
          </a:p>
          <a:p>
            <a:endParaRPr lang="en-US" baseline="0" dirty="0" smtClean="0"/>
          </a:p>
          <a:p>
            <a:r>
              <a:rPr lang="en-US" baseline="0" dirty="0" smtClean="0"/>
              <a:t>Productivity:</a:t>
            </a:r>
          </a:p>
          <a:p>
            <a:r>
              <a:rPr lang="en-US" baseline="0" dirty="0" smtClean="0"/>
              <a:t>One of the reason for increased productivity is the fact that Spark comes with a set of classes and methods that</a:t>
            </a:r>
          </a:p>
          <a:p>
            <a:r>
              <a:rPr lang="en-US" baseline="0" dirty="0" smtClean="0"/>
              <a:t>allow a programmer to get to the desired result faster. MapReduce did not have those pre-built capabilities.</a:t>
            </a:r>
          </a:p>
          <a:p>
            <a:r>
              <a:rPr lang="en-US" baseline="0" dirty="0" smtClean="0"/>
              <a:t>Note that having pre-built capabilities does not remove the learning curve to become competent with the product.</a:t>
            </a:r>
          </a:p>
          <a:p>
            <a:r>
              <a:rPr lang="en-US" baseline="0" dirty="0" smtClean="0"/>
              <a:t>Finally, mentioning “SQL” as part of new tools speaks to the state of open-source projects: they are mainly for technologists (programmers). A lot more needs to be done to make it easy to use.</a:t>
            </a:r>
          </a:p>
          <a:p>
            <a:endParaRPr lang="en-US" baseline="0" dirty="0" smtClean="0"/>
          </a:p>
          <a:p>
            <a:r>
              <a:rPr lang="en-US" baseline="0" dirty="0" smtClean="0"/>
              <a:t>Leverage existing investment: You can still use your Hadoop (</a:t>
            </a:r>
            <a:r>
              <a:rPr lang="en-US" baseline="0" dirty="0" err="1" smtClean="0"/>
              <a:t>BigInsights</a:t>
            </a:r>
            <a:r>
              <a:rPr lang="en-US" baseline="0" dirty="0" smtClean="0"/>
              <a:t>) environment.</a:t>
            </a:r>
          </a:p>
          <a:p>
            <a:endParaRPr lang="en-US" baseline="0" dirty="0" smtClean="0"/>
          </a:p>
          <a:p>
            <a:r>
              <a:rPr lang="en-US" baseline="0" dirty="0" smtClean="0"/>
              <a:t>Improves with age:</a:t>
            </a:r>
          </a:p>
          <a:p>
            <a:r>
              <a:rPr lang="en-US" baseline="0" dirty="0" smtClean="0"/>
              <a:t>Spark is the largest and most active Apache project. As we’ll see later, the product has evolved quickly and will</a:t>
            </a:r>
          </a:p>
          <a:p>
            <a:r>
              <a:rPr lang="en-US" baseline="0" dirty="0" smtClean="0"/>
              <a:t>certainly continue to do so for quite a while.</a:t>
            </a:r>
            <a:endParaRPr lang="en-US" dirty="0" smtClean="0"/>
          </a:p>
          <a:p>
            <a:endParaRPr lang="en-US" dirty="0"/>
          </a:p>
        </p:txBody>
      </p:sp>
      <p:sp>
        <p:nvSpPr>
          <p:cNvPr id="4" name="Slide Number Placeholder 3"/>
          <p:cNvSpPr>
            <a:spLocks noGrp="1"/>
          </p:cNvSpPr>
          <p:nvPr>
            <p:ph type="sldNum" sz="quarter" idx="10"/>
          </p:nvPr>
        </p:nvSpPr>
        <p:spPr/>
        <p:txBody>
          <a:bodyPr/>
          <a:lstStyle/>
          <a:p>
            <a:fld id="{6F301D60-6632-294B-B9FF-6873F1590039}" type="slidenum">
              <a:rPr lang="en-US">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8608794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4/24/17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marL="12700">
              <a:lnSpc>
                <a:spcPts val="910"/>
              </a:lnSpc>
            </a:pPr>
            <a:r>
              <a:rPr lang="en-US" smtClean="0">
                <a:solidFill>
                  <a:prstClr val="black"/>
                </a:solidFill>
              </a:rPr>
              <a:t>© 2016 IBM</a:t>
            </a:r>
            <a:r>
              <a:rPr lang="en-US" spc="-100" smtClean="0">
                <a:solidFill>
                  <a:prstClr val="black"/>
                </a:solidFill>
              </a:rPr>
              <a:t> </a:t>
            </a:r>
            <a:r>
              <a:rPr lang="en-US" smtClean="0">
                <a:solidFill>
                  <a:prstClr val="black"/>
                </a:solidFill>
              </a:rPr>
              <a:t>Corporation</a:t>
            </a:r>
            <a:endParaRPr lang="en-US" dirty="0">
              <a:solidFill>
                <a:prstClr val="black"/>
              </a:solidFill>
            </a:endParaRPr>
          </a:p>
        </p:txBody>
      </p:sp>
      <p:sp>
        <p:nvSpPr>
          <p:cNvPr id="6" name="Slide Number Placeholder 5"/>
          <p:cNvSpPr>
            <a:spLocks noGrp="1"/>
          </p:cNvSpPr>
          <p:nvPr>
            <p:ph type="sldNum" sz="quarter" idx="12"/>
          </p:nvPr>
        </p:nvSpPr>
        <p:spPr/>
        <p:txBody>
          <a:bodyPr/>
          <a:lstStyle/>
          <a:p>
            <a:pPr marL="25400">
              <a:lnSpc>
                <a:spcPts val="910"/>
              </a:lnSpc>
            </a:pPr>
            <a:fld id="{81D60167-4931-47E6-BA6A-407CBD079E47}" type="slidenum">
              <a:rPr lang="uk-UA" smtClean="0">
                <a:solidFill>
                  <a:prstClr val="black"/>
                </a:solidFill>
              </a:rPr>
              <a:pPr marL="25400">
                <a:lnSpc>
                  <a:spcPts val="910"/>
                </a:lnSpc>
              </a:pPr>
              <a:t>‹#›</a:t>
            </a:fld>
            <a:endParaRPr lang="uk-UA" dirty="0">
              <a:solidFill>
                <a:prstClr val="black"/>
              </a:solidFill>
            </a:endParaRPr>
          </a:p>
        </p:txBody>
      </p:sp>
    </p:spTree>
    <p:extLst>
      <p:ext uri="{BB962C8B-B14F-4D97-AF65-F5344CB8AC3E}">
        <p14:creationId xmlns:p14="http://schemas.microsoft.com/office/powerpoint/2010/main" val="2007366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4/24/17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marL="12700">
              <a:lnSpc>
                <a:spcPts val="910"/>
              </a:lnSpc>
            </a:pPr>
            <a:r>
              <a:rPr lang="en-US" smtClean="0">
                <a:solidFill>
                  <a:prstClr val="black"/>
                </a:solidFill>
              </a:rPr>
              <a:t>© 2016 IBM</a:t>
            </a:r>
            <a:r>
              <a:rPr lang="en-US" spc="-100" smtClean="0">
                <a:solidFill>
                  <a:prstClr val="black"/>
                </a:solidFill>
              </a:rPr>
              <a:t> </a:t>
            </a:r>
            <a:r>
              <a:rPr lang="en-US" smtClean="0">
                <a:solidFill>
                  <a:prstClr val="black"/>
                </a:solidFill>
              </a:rPr>
              <a:t>Corporation</a:t>
            </a:r>
            <a:endParaRPr lang="en-US" dirty="0">
              <a:solidFill>
                <a:prstClr val="black"/>
              </a:solidFill>
            </a:endParaRPr>
          </a:p>
        </p:txBody>
      </p:sp>
      <p:sp>
        <p:nvSpPr>
          <p:cNvPr id="6" name="Slide Number Placeholder 5"/>
          <p:cNvSpPr>
            <a:spLocks noGrp="1"/>
          </p:cNvSpPr>
          <p:nvPr>
            <p:ph type="sldNum" sz="quarter" idx="12"/>
          </p:nvPr>
        </p:nvSpPr>
        <p:spPr/>
        <p:txBody>
          <a:bodyPr/>
          <a:lstStyle/>
          <a:p>
            <a:pPr marL="25400">
              <a:lnSpc>
                <a:spcPts val="910"/>
              </a:lnSpc>
            </a:pPr>
            <a:fld id="{81D60167-4931-47E6-BA6A-407CBD079E47}" type="slidenum">
              <a:rPr lang="uk-UA" smtClean="0">
                <a:solidFill>
                  <a:prstClr val="black"/>
                </a:solidFill>
              </a:rPr>
              <a:pPr marL="25400">
                <a:lnSpc>
                  <a:spcPts val="910"/>
                </a:lnSpc>
              </a:pPr>
              <a:t>‹#›</a:t>
            </a:fld>
            <a:endParaRPr lang="uk-UA" dirty="0">
              <a:solidFill>
                <a:prstClr val="black"/>
              </a:solidFill>
            </a:endParaRPr>
          </a:p>
        </p:txBody>
      </p:sp>
    </p:spTree>
    <p:extLst>
      <p:ext uri="{BB962C8B-B14F-4D97-AF65-F5344CB8AC3E}">
        <p14:creationId xmlns:p14="http://schemas.microsoft.com/office/powerpoint/2010/main" val="1743499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4/24/17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marL="12700">
              <a:lnSpc>
                <a:spcPts val="910"/>
              </a:lnSpc>
            </a:pPr>
            <a:r>
              <a:rPr lang="en-US" smtClean="0">
                <a:solidFill>
                  <a:prstClr val="black"/>
                </a:solidFill>
              </a:rPr>
              <a:t>© 2016 IBM</a:t>
            </a:r>
            <a:r>
              <a:rPr lang="en-US" spc="-100" smtClean="0">
                <a:solidFill>
                  <a:prstClr val="black"/>
                </a:solidFill>
              </a:rPr>
              <a:t> </a:t>
            </a:r>
            <a:r>
              <a:rPr lang="en-US" smtClean="0">
                <a:solidFill>
                  <a:prstClr val="black"/>
                </a:solidFill>
              </a:rPr>
              <a:t>Corporation</a:t>
            </a:r>
            <a:endParaRPr lang="en-US" dirty="0">
              <a:solidFill>
                <a:prstClr val="black"/>
              </a:solidFill>
            </a:endParaRPr>
          </a:p>
        </p:txBody>
      </p:sp>
      <p:sp>
        <p:nvSpPr>
          <p:cNvPr id="6" name="Slide Number Placeholder 5"/>
          <p:cNvSpPr>
            <a:spLocks noGrp="1"/>
          </p:cNvSpPr>
          <p:nvPr>
            <p:ph type="sldNum" sz="quarter" idx="12"/>
          </p:nvPr>
        </p:nvSpPr>
        <p:spPr/>
        <p:txBody>
          <a:bodyPr/>
          <a:lstStyle/>
          <a:p>
            <a:pPr marL="25400">
              <a:lnSpc>
                <a:spcPts val="910"/>
              </a:lnSpc>
            </a:pPr>
            <a:fld id="{81D60167-4931-47E6-BA6A-407CBD079E47}" type="slidenum">
              <a:rPr lang="uk-UA" smtClean="0">
                <a:solidFill>
                  <a:prstClr val="black"/>
                </a:solidFill>
              </a:rPr>
              <a:pPr marL="25400">
                <a:lnSpc>
                  <a:spcPts val="910"/>
                </a:lnSpc>
              </a:pPr>
              <a:t>‹#›</a:t>
            </a:fld>
            <a:endParaRPr lang="uk-UA" dirty="0">
              <a:solidFill>
                <a:prstClr val="black"/>
              </a:solidFill>
            </a:endParaRPr>
          </a:p>
        </p:txBody>
      </p:sp>
    </p:spTree>
    <p:extLst>
      <p:ext uri="{BB962C8B-B14F-4D97-AF65-F5344CB8AC3E}">
        <p14:creationId xmlns:p14="http://schemas.microsoft.com/office/powerpoint/2010/main" val="5830105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3" name="Content Placeholder 2"/>
          <p:cNvSpPr>
            <a:spLocks noGrp="1"/>
          </p:cNvSpPr>
          <p:nvPr>
            <p:ph idx="1" hasCustomPrompt="1"/>
          </p:nvPr>
        </p:nvSpPr>
        <p:spPr/>
        <p:txBody>
          <a:bodyPr/>
          <a:lstStyle>
            <a:lvl1pPr>
              <a:defRPr b="1"/>
            </a:lvl1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260815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smtClean="0"/>
              <a:t>Click to Edit Master Title Style</a:t>
            </a:r>
            <a:endParaRPr lang="en-US" dirty="0"/>
          </a:p>
        </p:txBody>
      </p:sp>
      <p:sp>
        <p:nvSpPr>
          <p:cNvPr id="3" name="Content Placeholder 2"/>
          <p:cNvSpPr>
            <a:spLocks noGrp="1"/>
          </p:cNvSpPr>
          <p:nvPr>
            <p:ph idx="1" hasCustomPrompt="1"/>
          </p:nvPr>
        </p:nvSpPr>
        <p:spPr/>
        <p:txBody>
          <a:bodyPr/>
          <a:lstStyle>
            <a:lvl1pPr>
              <a:defRPr b="1"/>
            </a:lvl1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13272384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4/24/17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marL="12700">
              <a:lnSpc>
                <a:spcPts val="910"/>
              </a:lnSpc>
            </a:pPr>
            <a:r>
              <a:rPr lang="en-US" smtClean="0">
                <a:solidFill>
                  <a:prstClr val="black"/>
                </a:solidFill>
              </a:rPr>
              <a:t>© 2016 IBM</a:t>
            </a:r>
            <a:r>
              <a:rPr lang="en-US" spc="-100" smtClean="0">
                <a:solidFill>
                  <a:prstClr val="black"/>
                </a:solidFill>
              </a:rPr>
              <a:t> </a:t>
            </a:r>
            <a:r>
              <a:rPr lang="en-US" smtClean="0">
                <a:solidFill>
                  <a:prstClr val="black"/>
                </a:solidFill>
              </a:rPr>
              <a:t>Corporation</a:t>
            </a:r>
            <a:endParaRPr lang="en-US" dirty="0">
              <a:solidFill>
                <a:prstClr val="black"/>
              </a:solidFill>
            </a:endParaRPr>
          </a:p>
        </p:txBody>
      </p:sp>
      <p:sp>
        <p:nvSpPr>
          <p:cNvPr id="6" name="Slide Number Placeholder 5"/>
          <p:cNvSpPr>
            <a:spLocks noGrp="1"/>
          </p:cNvSpPr>
          <p:nvPr>
            <p:ph type="sldNum" sz="quarter" idx="12"/>
          </p:nvPr>
        </p:nvSpPr>
        <p:spPr/>
        <p:txBody>
          <a:bodyPr/>
          <a:lstStyle/>
          <a:p>
            <a:pPr marL="25400">
              <a:lnSpc>
                <a:spcPts val="910"/>
              </a:lnSpc>
            </a:pPr>
            <a:fld id="{81D60167-4931-47E6-BA6A-407CBD079E47}" type="slidenum">
              <a:rPr lang="uk-UA" smtClean="0">
                <a:solidFill>
                  <a:prstClr val="black"/>
                </a:solidFill>
              </a:rPr>
              <a:pPr marL="25400">
                <a:lnSpc>
                  <a:spcPts val="910"/>
                </a:lnSpc>
              </a:pPr>
              <a:t>‹#›</a:t>
            </a:fld>
            <a:endParaRPr lang="uk-UA" dirty="0">
              <a:solidFill>
                <a:prstClr val="black"/>
              </a:solidFill>
            </a:endParaRPr>
          </a:p>
        </p:txBody>
      </p:sp>
    </p:spTree>
    <p:extLst>
      <p:ext uri="{BB962C8B-B14F-4D97-AF65-F5344CB8AC3E}">
        <p14:creationId xmlns:p14="http://schemas.microsoft.com/office/powerpoint/2010/main" val="832906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4/24/17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marL="12700">
              <a:lnSpc>
                <a:spcPts val="910"/>
              </a:lnSpc>
            </a:pPr>
            <a:r>
              <a:rPr lang="en-US" smtClean="0">
                <a:solidFill>
                  <a:prstClr val="black"/>
                </a:solidFill>
              </a:rPr>
              <a:t>© 2016 IBM</a:t>
            </a:r>
            <a:r>
              <a:rPr lang="en-US" spc="-100" smtClean="0">
                <a:solidFill>
                  <a:prstClr val="black"/>
                </a:solidFill>
              </a:rPr>
              <a:t> </a:t>
            </a:r>
            <a:r>
              <a:rPr lang="en-US" smtClean="0">
                <a:solidFill>
                  <a:prstClr val="black"/>
                </a:solidFill>
              </a:rPr>
              <a:t>Corporation</a:t>
            </a:r>
            <a:endParaRPr lang="en-US" dirty="0">
              <a:solidFill>
                <a:prstClr val="black"/>
              </a:solidFill>
            </a:endParaRPr>
          </a:p>
        </p:txBody>
      </p:sp>
      <p:sp>
        <p:nvSpPr>
          <p:cNvPr id="6" name="Slide Number Placeholder 5"/>
          <p:cNvSpPr>
            <a:spLocks noGrp="1"/>
          </p:cNvSpPr>
          <p:nvPr>
            <p:ph type="sldNum" sz="quarter" idx="12"/>
          </p:nvPr>
        </p:nvSpPr>
        <p:spPr/>
        <p:txBody>
          <a:bodyPr/>
          <a:lstStyle/>
          <a:p>
            <a:pPr marL="25400">
              <a:lnSpc>
                <a:spcPts val="910"/>
              </a:lnSpc>
            </a:pPr>
            <a:fld id="{81D60167-4931-47E6-BA6A-407CBD079E47}" type="slidenum">
              <a:rPr lang="uk-UA" smtClean="0">
                <a:solidFill>
                  <a:prstClr val="black"/>
                </a:solidFill>
              </a:rPr>
              <a:pPr marL="25400">
                <a:lnSpc>
                  <a:spcPts val="910"/>
                </a:lnSpc>
              </a:pPr>
              <a:t>‹#›</a:t>
            </a:fld>
            <a:endParaRPr lang="uk-UA" dirty="0">
              <a:solidFill>
                <a:prstClr val="black"/>
              </a:solidFill>
            </a:endParaRPr>
          </a:p>
        </p:txBody>
      </p:sp>
    </p:spTree>
    <p:extLst>
      <p:ext uri="{BB962C8B-B14F-4D97-AF65-F5344CB8AC3E}">
        <p14:creationId xmlns:p14="http://schemas.microsoft.com/office/powerpoint/2010/main" val="1357705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4/24/17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marL="12700">
              <a:lnSpc>
                <a:spcPts val="910"/>
              </a:lnSpc>
            </a:pPr>
            <a:r>
              <a:rPr lang="en-US" smtClean="0">
                <a:solidFill>
                  <a:prstClr val="black"/>
                </a:solidFill>
              </a:rPr>
              <a:t>© 2016 IBM</a:t>
            </a:r>
            <a:r>
              <a:rPr lang="en-US" spc="-100" smtClean="0">
                <a:solidFill>
                  <a:prstClr val="black"/>
                </a:solidFill>
              </a:rPr>
              <a:t> </a:t>
            </a:r>
            <a:r>
              <a:rPr lang="en-US" smtClean="0">
                <a:solidFill>
                  <a:prstClr val="black"/>
                </a:solidFill>
              </a:rPr>
              <a:t>Corporation</a:t>
            </a:r>
            <a:endParaRPr lang="en-US" dirty="0">
              <a:solidFill>
                <a:prstClr val="black"/>
              </a:solidFill>
            </a:endParaRPr>
          </a:p>
        </p:txBody>
      </p:sp>
      <p:sp>
        <p:nvSpPr>
          <p:cNvPr id="7" name="Slide Number Placeholder 6"/>
          <p:cNvSpPr>
            <a:spLocks noGrp="1"/>
          </p:cNvSpPr>
          <p:nvPr>
            <p:ph type="sldNum" sz="quarter" idx="12"/>
          </p:nvPr>
        </p:nvSpPr>
        <p:spPr/>
        <p:txBody>
          <a:bodyPr/>
          <a:lstStyle/>
          <a:p>
            <a:pPr marL="25400">
              <a:lnSpc>
                <a:spcPts val="910"/>
              </a:lnSpc>
            </a:pPr>
            <a:fld id="{81D60167-4931-47E6-BA6A-407CBD079E47}" type="slidenum">
              <a:rPr lang="uk-UA" smtClean="0">
                <a:solidFill>
                  <a:prstClr val="black"/>
                </a:solidFill>
              </a:rPr>
              <a:pPr marL="25400">
                <a:lnSpc>
                  <a:spcPts val="910"/>
                </a:lnSpc>
              </a:pPr>
              <a:t>‹#›</a:t>
            </a:fld>
            <a:endParaRPr lang="uk-UA" dirty="0">
              <a:solidFill>
                <a:prstClr val="black"/>
              </a:solidFill>
            </a:endParaRPr>
          </a:p>
        </p:txBody>
      </p:sp>
    </p:spTree>
    <p:extLst>
      <p:ext uri="{BB962C8B-B14F-4D97-AF65-F5344CB8AC3E}">
        <p14:creationId xmlns:p14="http://schemas.microsoft.com/office/powerpoint/2010/main" val="1946387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rPr>
              <a:pPr/>
              <a:t>4/24/17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marL="12700">
              <a:lnSpc>
                <a:spcPts val="910"/>
              </a:lnSpc>
            </a:pPr>
            <a:r>
              <a:rPr lang="en-US" smtClean="0">
                <a:solidFill>
                  <a:prstClr val="black"/>
                </a:solidFill>
              </a:rPr>
              <a:t>© 2016 IBM</a:t>
            </a:r>
            <a:r>
              <a:rPr lang="en-US" spc="-100" smtClean="0">
                <a:solidFill>
                  <a:prstClr val="black"/>
                </a:solidFill>
              </a:rPr>
              <a:t> </a:t>
            </a:r>
            <a:r>
              <a:rPr lang="en-US" smtClean="0">
                <a:solidFill>
                  <a:prstClr val="black"/>
                </a:solidFill>
              </a:rPr>
              <a:t>Corporation</a:t>
            </a:r>
            <a:endParaRPr lang="en-US" dirty="0">
              <a:solidFill>
                <a:prstClr val="black"/>
              </a:solidFill>
            </a:endParaRPr>
          </a:p>
        </p:txBody>
      </p:sp>
      <p:sp>
        <p:nvSpPr>
          <p:cNvPr id="9" name="Slide Number Placeholder 8"/>
          <p:cNvSpPr>
            <a:spLocks noGrp="1"/>
          </p:cNvSpPr>
          <p:nvPr>
            <p:ph type="sldNum" sz="quarter" idx="12"/>
          </p:nvPr>
        </p:nvSpPr>
        <p:spPr/>
        <p:txBody>
          <a:bodyPr/>
          <a:lstStyle/>
          <a:p>
            <a:pPr marL="25400">
              <a:lnSpc>
                <a:spcPts val="910"/>
              </a:lnSpc>
            </a:pPr>
            <a:fld id="{81D60167-4931-47E6-BA6A-407CBD079E47}" type="slidenum">
              <a:rPr lang="uk-UA" smtClean="0">
                <a:solidFill>
                  <a:prstClr val="black"/>
                </a:solidFill>
              </a:rPr>
              <a:pPr marL="25400">
                <a:lnSpc>
                  <a:spcPts val="910"/>
                </a:lnSpc>
              </a:pPr>
              <a:t>‹#›</a:t>
            </a:fld>
            <a:endParaRPr lang="uk-UA" dirty="0">
              <a:solidFill>
                <a:prstClr val="black"/>
              </a:solidFill>
            </a:endParaRPr>
          </a:p>
        </p:txBody>
      </p:sp>
    </p:spTree>
    <p:extLst>
      <p:ext uri="{BB962C8B-B14F-4D97-AF65-F5344CB8AC3E}">
        <p14:creationId xmlns:p14="http://schemas.microsoft.com/office/powerpoint/2010/main" val="316435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rPr>
              <a:pPr/>
              <a:t>4/24/17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marL="12700">
              <a:lnSpc>
                <a:spcPts val="910"/>
              </a:lnSpc>
            </a:pPr>
            <a:r>
              <a:rPr lang="en-US" smtClean="0">
                <a:solidFill>
                  <a:prstClr val="black"/>
                </a:solidFill>
              </a:rPr>
              <a:t>© 2016 IBM</a:t>
            </a:r>
            <a:r>
              <a:rPr lang="en-US" spc="-100" smtClean="0">
                <a:solidFill>
                  <a:prstClr val="black"/>
                </a:solidFill>
              </a:rPr>
              <a:t> </a:t>
            </a:r>
            <a:r>
              <a:rPr lang="en-US" smtClean="0">
                <a:solidFill>
                  <a:prstClr val="black"/>
                </a:solidFill>
              </a:rPr>
              <a:t>Corporation</a:t>
            </a:r>
            <a:endParaRPr lang="en-US" dirty="0">
              <a:solidFill>
                <a:prstClr val="black"/>
              </a:solidFill>
            </a:endParaRPr>
          </a:p>
        </p:txBody>
      </p:sp>
      <p:sp>
        <p:nvSpPr>
          <p:cNvPr id="5" name="Slide Number Placeholder 4"/>
          <p:cNvSpPr>
            <a:spLocks noGrp="1"/>
          </p:cNvSpPr>
          <p:nvPr>
            <p:ph type="sldNum" sz="quarter" idx="12"/>
          </p:nvPr>
        </p:nvSpPr>
        <p:spPr/>
        <p:txBody>
          <a:bodyPr/>
          <a:lstStyle/>
          <a:p>
            <a:pPr marL="25400">
              <a:lnSpc>
                <a:spcPts val="910"/>
              </a:lnSpc>
            </a:pPr>
            <a:fld id="{81D60167-4931-47E6-BA6A-407CBD079E47}" type="slidenum">
              <a:rPr lang="uk-UA" smtClean="0">
                <a:solidFill>
                  <a:prstClr val="black"/>
                </a:solidFill>
              </a:rPr>
              <a:pPr marL="25400">
                <a:lnSpc>
                  <a:spcPts val="910"/>
                </a:lnSpc>
              </a:pPr>
              <a:t>‹#›</a:t>
            </a:fld>
            <a:endParaRPr lang="uk-UA" dirty="0">
              <a:solidFill>
                <a:prstClr val="black"/>
              </a:solidFill>
            </a:endParaRPr>
          </a:p>
        </p:txBody>
      </p:sp>
    </p:spTree>
    <p:extLst>
      <p:ext uri="{BB962C8B-B14F-4D97-AF65-F5344CB8AC3E}">
        <p14:creationId xmlns:p14="http://schemas.microsoft.com/office/powerpoint/2010/main" val="11602242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4/24/17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marL="12700">
              <a:lnSpc>
                <a:spcPts val="910"/>
              </a:lnSpc>
            </a:pPr>
            <a:r>
              <a:rPr lang="en-US" smtClean="0">
                <a:solidFill>
                  <a:prstClr val="black"/>
                </a:solidFill>
              </a:rPr>
              <a:t>© 2016 IBM</a:t>
            </a:r>
            <a:r>
              <a:rPr lang="en-US" spc="-100" smtClean="0">
                <a:solidFill>
                  <a:prstClr val="black"/>
                </a:solidFill>
              </a:rPr>
              <a:t> </a:t>
            </a:r>
            <a:r>
              <a:rPr lang="en-US" smtClean="0">
                <a:solidFill>
                  <a:prstClr val="black"/>
                </a:solidFill>
              </a:rPr>
              <a:t>Corporation</a:t>
            </a:r>
            <a:endParaRPr lang="en-US" dirty="0">
              <a:solidFill>
                <a:prstClr val="black"/>
              </a:solidFill>
            </a:endParaRPr>
          </a:p>
        </p:txBody>
      </p:sp>
      <p:sp>
        <p:nvSpPr>
          <p:cNvPr id="4" name="Slide Number Placeholder 3"/>
          <p:cNvSpPr>
            <a:spLocks noGrp="1"/>
          </p:cNvSpPr>
          <p:nvPr>
            <p:ph type="sldNum" sz="quarter" idx="12"/>
          </p:nvPr>
        </p:nvSpPr>
        <p:spPr/>
        <p:txBody>
          <a:bodyPr/>
          <a:lstStyle/>
          <a:p>
            <a:pPr marL="25400">
              <a:lnSpc>
                <a:spcPts val="910"/>
              </a:lnSpc>
            </a:pPr>
            <a:fld id="{81D60167-4931-47E6-BA6A-407CBD079E47}" type="slidenum">
              <a:rPr lang="uk-UA" smtClean="0">
                <a:solidFill>
                  <a:prstClr val="black"/>
                </a:solidFill>
              </a:rPr>
              <a:pPr marL="25400">
                <a:lnSpc>
                  <a:spcPts val="910"/>
                </a:lnSpc>
              </a:pPr>
              <a:t>‹#›</a:t>
            </a:fld>
            <a:endParaRPr lang="uk-UA" dirty="0">
              <a:solidFill>
                <a:prstClr val="black"/>
              </a:solidFill>
            </a:endParaRPr>
          </a:p>
        </p:txBody>
      </p:sp>
    </p:spTree>
    <p:extLst>
      <p:ext uri="{BB962C8B-B14F-4D97-AF65-F5344CB8AC3E}">
        <p14:creationId xmlns:p14="http://schemas.microsoft.com/office/powerpoint/2010/main" val="736849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4/24/17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marL="12700">
              <a:lnSpc>
                <a:spcPts val="910"/>
              </a:lnSpc>
            </a:pPr>
            <a:r>
              <a:rPr lang="en-US" smtClean="0">
                <a:solidFill>
                  <a:prstClr val="black"/>
                </a:solidFill>
              </a:rPr>
              <a:t>© 2016 IBM</a:t>
            </a:r>
            <a:r>
              <a:rPr lang="en-US" spc="-100" smtClean="0">
                <a:solidFill>
                  <a:prstClr val="black"/>
                </a:solidFill>
              </a:rPr>
              <a:t> </a:t>
            </a:r>
            <a:r>
              <a:rPr lang="en-US" smtClean="0">
                <a:solidFill>
                  <a:prstClr val="black"/>
                </a:solidFill>
              </a:rPr>
              <a:t>Corporation</a:t>
            </a:r>
            <a:endParaRPr lang="en-US" dirty="0">
              <a:solidFill>
                <a:prstClr val="black"/>
              </a:solidFill>
            </a:endParaRPr>
          </a:p>
        </p:txBody>
      </p:sp>
      <p:sp>
        <p:nvSpPr>
          <p:cNvPr id="7" name="Slide Number Placeholder 6"/>
          <p:cNvSpPr>
            <a:spLocks noGrp="1"/>
          </p:cNvSpPr>
          <p:nvPr>
            <p:ph type="sldNum" sz="quarter" idx="12"/>
          </p:nvPr>
        </p:nvSpPr>
        <p:spPr/>
        <p:txBody>
          <a:bodyPr/>
          <a:lstStyle/>
          <a:p>
            <a:pPr marL="25400">
              <a:lnSpc>
                <a:spcPts val="910"/>
              </a:lnSpc>
            </a:pPr>
            <a:fld id="{81D60167-4931-47E6-BA6A-407CBD079E47}" type="slidenum">
              <a:rPr lang="uk-UA" smtClean="0">
                <a:solidFill>
                  <a:prstClr val="black"/>
                </a:solidFill>
              </a:rPr>
              <a:pPr marL="25400">
                <a:lnSpc>
                  <a:spcPts val="910"/>
                </a:lnSpc>
              </a:pPr>
              <a:t>‹#›</a:t>
            </a:fld>
            <a:endParaRPr lang="uk-UA" dirty="0">
              <a:solidFill>
                <a:prstClr val="black"/>
              </a:solidFill>
            </a:endParaRPr>
          </a:p>
        </p:txBody>
      </p:sp>
    </p:spTree>
    <p:extLst>
      <p:ext uri="{BB962C8B-B14F-4D97-AF65-F5344CB8AC3E}">
        <p14:creationId xmlns:p14="http://schemas.microsoft.com/office/powerpoint/2010/main" val="1846199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4/24/17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25400">
              <a:lnSpc>
                <a:spcPts val="910"/>
              </a:lnSpc>
            </a:pPr>
            <a:fld id="{81D60167-4931-47E6-BA6A-407CBD079E47}" type="slidenum">
              <a:rPr lang="uk-UA" smtClean="0">
                <a:solidFill>
                  <a:prstClr val="black"/>
                </a:solidFill>
              </a:rPr>
              <a:pPr marL="25400">
                <a:lnSpc>
                  <a:spcPts val="910"/>
                </a:lnSpc>
              </a:pPr>
              <a:t>‹#›</a:t>
            </a:fld>
            <a:endParaRPr lang="uk-UA" dirty="0">
              <a:solidFill>
                <a:prstClr val="black"/>
              </a:solidFill>
            </a:endParaRPr>
          </a:p>
        </p:txBody>
      </p:sp>
    </p:spTree>
    <p:extLst>
      <p:ext uri="{BB962C8B-B14F-4D97-AF65-F5344CB8AC3E}">
        <p14:creationId xmlns:p14="http://schemas.microsoft.com/office/powerpoint/2010/main" val="8149524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A1A82C-A9FA-E14F-AA56-8E53077D99B0}" type="datetimeFigureOut">
              <a:rPr lang="en-US" smtClean="0"/>
              <a:t>4/25/17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99BB72-ECB1-FE40-A0F6-DC3FA8DDBC2C}" type="slidenum">
              <a:rPr lang="en-US" smtClean="0"/>
              <a:t>‹#›</a:t>
            </a:fld>
            <a:endParaRPr lang="en-US"/>
          </a:p>
        </p:txBody>
      </p:sp>
    </p:spTree>
    <p:extLst>
      <p:ext uri="{BB962C8B-B14F-4D97-AF65-F5344CB8AC3E}">
        <p14:creationId xmlns:p14="http://schemas.microsoft.com/office/powerpoint/2010/main" val="916125283"/>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694" r:id="rId12"/>
    <p:sldLayoutId id="214748366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0" Type="http://schemas.openxmlformats.org/officeDocument/2006/relationships/image" Target="../media/image30.png"/><Relationship Id="rId21" Type="http://schemas.openxmlformats.org/officeDocument/2006/relationships/image" Target="../media/image31.png"/><Relationship Id="rId22" Type="http://schemas.openxmlformats.org/officeDocument/2006/relationships/image" Target="../media/image32.png"/><Relationship Id="rId23" Type="http://schemas.openxmlformats.org/officeDocument/2006/relationships/image" Target="../media/image33.png"/><Relationship Id="rId24" Type="http://schemas.openxmlformats.org/officeDocument/2006/relationships/image" Target="../media/image34.png"/><Relationship Id="rId25" Type="http://schemas.openxmlformats.org/officeDocument/2006/relationships/image" Target="../media/image35.jpg"/><Relationship Id="rId26" Type="http://schemas.openxmlformats.org/officeDocument/2006/relationships/image" Target="../media/image36.png"/><Relationship Id="rId27" Type="http://schemas.openxmlformats.org/officeDocument/2006/relationships/image" Target="../media/image37.png"/><Relationship Id="rId28" Type="http://schemas.openxmlformats.org/officeDocument/2006/relationships/image" Target="../media/image38.png"/><Relationship Id="rId29"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30" Type="http://schemas.openxmlformats.org/officeDocument/2006/relationships/image" Target="../media/image40.jpg"/><Relationship Id="rId31" Type="http://schemas.openxmlformats.org/officeDocument/2006/relationships/image" Target="../media/image41.jpg"/><Relationship Id="rId32" Type="http://schemas.openxmlformats.org/officeDocument/2006/relationships/image" Target="../media/image42.png"/><Relationship Id="rId9" Type="http://schemas.openxmlformats.org/officeDocument/2006/relationships/image" Target="../media/image19.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33" Type="http://schemas.openxmlformats.org/officeDocument/2006/relationships/image" Target="../media/image43.jpg"/><Relationship Id="rId34" Type="http://schemas.openxmlformats.org/officeDocument/2006/relationships/image" Target="../media/image44.jpg"/><Relationship Id="rId35" Type="http://schemas.openxmlformats.org/officeDocument/2006/relationships/image" Target="../media/image45.png"/><Relationship Id="rId36" Type="http://schemas.openxmlformats.org/officeDocument/2006/relationships/image" Target="../media/image46.png"/><Relationship Id="rId10" Type="http://schemas.openxmlformats.org/officeDocument/2006/relationships/image" Target="../media/image20.png"/><Relationship Id="rId11" Type="http://schemas.openxmlformats.org/officeDocument/2006/relationships/image" Target="../media/image21.png"/><Relationship Id="rId12" Type="http://schemas.openxmlformats.org/officeDocument/2006/relationships/image" Target="../media/image22.png"/><Relationship Id="rId13" Type="http://schemas.openxmlformats.org/officeDocument/2006/relationships/image" Target="../media/image23.png"/><Relationship Id="rId14" Type="http://schemas.openxmlformats.org/officeDocument/2006/relationships/image" Target="../media/image24.png"/><Relationship Id="rId15" Type="http://schemas.openxmlformats.org/officeDocument/2006/relationships/image" Target="../media/image25.png"/><Relationship Id="rId16" Type="http://schemas.openxmlformats.org/officeDocument/2006/relationships/image" Target="../media/image26.png"/><Relationship Id="rId17" Type="http://schemas.openxmlformats.org/officeDocument/2006/relationships/image" Target="../media/image27.png"/><Relationship Id="rId18" Type="http://schemas.openxmlformats.org/officeDocument/2006/relationships/image" Target="../media/image28.png"/><Relationship Id="rId19" Type="http://schemas.openxmlformats.org/officeDocument/2006/relationships/image" Target="../media/image29.png"/><Relationship Id="rId37"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4.png"/><Relationship Id="rId9" Type="http://schemas.openxmlformats.org/officeDocument/2006/relationships/image" Target="../media/image55.png"/><Relationship Id="rId10" Type="http://schemas.openxmlformats.org/officeDocument/2006/relationships/image" Target="../media/image56.png"/><Relationship Id="rId11"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chart" Target="../charts/chart1.xml"/><Relationship Id="rId5" Type="http://schemas.openxmlformats.org/officeDocument/2006/relationships/image" Target="../media/image59.png"/><Relationship Id="rId6" Type="http://schemas.openxmlformats.org/officeDocument/2006/relationships/chart" Target="../charts/chart2.xml"/><Relationship Id="rId7"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hyperlink" Target="http://www.spark.tc/blog/" TargetMode="External"/><Relationship Id="rId5" Type="http://schemas.openxmlformats.org/officeDocument/2006/relationships/image" Target="../media/image62.jp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5.jpg"/><Relationship Id="rId4" Type="http://schemas.openxmlformats.org/officeDocument/2006/relationships/image" Target="../media/image66.jpg"/><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7.png"/><Relationship Id="rId3" Type="http://schemas.openxmlformats.org/officeDocument/2006/relationships/image" Target="../media/image6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hyperlink" Target="http://datascience.ibm.com/" TargetMode="External"/><Relationship Id="rId7" Type="http://schemas.openxmlformats.org/officeDocument/2006/relationships/hyperlink" Target="https://ibm.biz/BdrDv5" TargetMode="External"/><Relationship Id="rId8" Type="http://schemas.openxmlformats.org/officeDocument/2006/relationships/image" Target="../media/image70.png"/><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7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7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2125981"/>
            <a:ext cx="7772400" cy="492443"/>
          </a:xfrm>
        </p:spPr>
        <p:txBody>
          <a:bodyPr vert="horz">
            <a:noAutofit/>
          </a:bodyPr>
          <a:lstStyle/>
          <a:p>
            <a:pPr algn="ctr"/>
            <a:r>
              <a:rPr lang="en-US" sz="4000" dirty="0">
                <a:latin typeface="+mn-lt"/>
              </a:rPr>
              <a:t>Spark &amp; DSX Overview</a:t>
            </a:r>
          </a:p>
        </p:txBody>
      </p:sp>
      <p:sp>
        <p:nvSpPr>
          <p:cNvPr id="3" name="Subtitle 2"/>
          <p:cNvSpPr>
            <a:spLocks noGrp="1"/>
          </p:cNvSpPr>
          <p:nvPr>
            <p:ph type="subTitle" idx="1"/>
          </p:nvPr>
        </p:nvSpPr>
        <p:spPr>
          <a:xfrm>
            <a:off x="2667000" y="3558778"/>
            <a:ext cx="6858000" cy="1241822"/>
          </a:xfrm>
          <a:prstGeom prst="rect">
            <a:avLst/>
          </a:prstGeom>
        </p:spPr>
        <p:txBody>
          <a:bodyPr>
            <a:normAutofit/>
          </a:bodyPr>
          <a:lstStyle/>
          <a:p>
            <a:endParaRPr lang="en-US" b="1" dirty="0">
              <a:solidFill>
                <a:srgbClr val="005BA0"/>
              </a:solidFill>
              <a:cs typeface="Calibri"/>
            </a:endParaRPr>
          </a:p>
          <a:p>
            <a:r>
              <a:rPr lang="en-US" b="1" spc="-4" dirty="0">
                <a:solidFill>
                  <a:srgbClr val="005BA0"/>
                </a:solidFill>
                <a:cs typeface="Calibri"/>
              </a:rPr>
              <a:t>Introduction </a:t>
            </a:r>
            <a:r>
              <a:rPr lang="en-US" b="1" dirty="0">
                <a:solidFill>
                  <a:srgbClr val="005BA0"/>
                </a:solidFill>
                <a:cs typeface="Calibri"/>
              </a:rPr>
              <a:t>to Apache Spark for  </a:t>
            </a:r>
            <a:r>
              <a:rPr lang="en-US" b="1" spc="-4" dirty="0">
                <a:solidFill>
                  <a:srgbClr val="005BA0"/>
                </a:solidFill>
                <a:cs typeface="Calibri"/>
              </a:rPr>
              <a:t>Data Engineers, Data Scientists, and</a:t>
            </a:r>
            <a:r>
              <a:rPr lang="en-US" b="1" dirty="0">
                <a:solidFill>
                  <a:srgbClr val="005BA0"/>
                </a:solidFill>
                <a:cs typeface="Calibri"/>
              </a:rPr>
              <a:t> </a:t>
            </a:r>
            <a:r>
              <a:rPr lang="en-US" b="1" spc="-4" dirty="0">
                <a:solidFill>
                  <a:srgbClr val="005BA0"/>
                </a:solidFill>
                <a:cs typeface="Calibri"/>
              </a:rPr>
              <a:t>Developers</a:t>
            </a:r>
            <a:endParaRPr lang="en-US" dirty="0">
              <a:cs typeface="Calibri"/>
            </a:endParaRPr>
          </a:p>
          <a:p>
            <a:endParaRPr lang="en-US" dirty="0"/>
          </a:p>
        </p:txBody>
      </p:sp>
    </p:spTree>
    <p:extLst>
      <p:ext uri="{BB962C8B-B14F-4D97-AF65-F5344CB8AC3E}">
        <p14:creationId xmlns:p14="http://schemas.microsoft.com/office/powerpoint/2010/main" val="18593046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982133" y="811682"/>
            <a:ext cx="9587124" cy="333425"/>
          </a:xfrm>
          <a:prstGeom prst="rect">
            <a:avLst/>
          </a:prstGeom>
        </p:spPr>
        <p:txBody>
          <a:bodyPr vert="horz" wrap="square" lIns="0" tIns="0" rIns="0" bIns="0" rtlCol="0" anchor="ctr">
            <a:spAutoFit/>
          </a:bodyPr>
          <a:lstStyle/>
          <a:p>
            <a:pPr marL="12700" marR="5080" algn="ctr">
              <a:lnSpc>
                <a:spcPts val="2600"/>
              </a:lnSpc>
            </a:pPr>
            <a:r>
              <a:rPr lang="en-US" sz="3200" b="1" dirty="0" smtClean="0"/>
              <a:t>Spark Ecosystem</a:t>
            </a:r>
            <a:endParaRPr sz="3200" b="1" dirty="0"/>
          </a:p>
        </p:txBody>
      </p:sp>
      <p:sp>
        <p:nvSpPr>
          <p:cNvPr id="4" name="object 4"/>
          <p:cNvSpPr/>
          <p:nvPr/>
        </p:nvSpPr>
        <p:spPr>
          <a:xfrm>
            <a:off x="3223958" y="3661758"/>
            <a:ext cx="6217920" cy="710737"/>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397729" y="3823856"/>
            <a:ext cx="1857895" cy="394854"/>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3270250" y="3683000"/>
            <a:ext cx="6127750" cy="444994"/>
          </a:xfrm>
          <a:prstGeom prst="rect">
            <a:avLst/>
          </a:prstGeom>
          <a:solidFill>
            <a:srgbClr val="329EEE"/>
          </a:solidFill>
        </p:spPr>
        <p:txBody>
          <a:bodyPr vert="horz" wrap="square" lIns="0" tIns="6350" rIns="0" bIns="0" rtlCol="0">
            <a:spAutoFit/>
          </a:bodyPr>
          <a:lstStyle/>
          <a:p>
            <a:pPr>
              <a:spcBef>
                <a:spcPts val="50"/>
              </a:spcBef>
            </a:pPr>
            <a:endParaRPr sz="1250">
              <a:latin typeface="Times New Roman"/>
              <a:cs typeface="Times New Roman"/>
            </a:endParaRPr>
          </a:p>
          <a:p>
            <a:pPr marL="5080" algn="ctr"/>
            <a:r>
              <a:rPr sz="1600" dirty="0">
                <a:solidFill>
                  <a:srgbClr val="FFFFFF"/>
                </a:solidFill>
                <a:latin typeface="Arial"/>
                <a:cs typeface="Arial"/>
              </a:rPr>
              <a:t>Spark Core</a:t>
            </a:r>
            <a:r>
              <a:rPr sz="1600" spc="-100" dirty="0">
                <a:solidFill>
                  <a:srgbClr val="FFFFFF"/>
                </a:solidFill>
                <a:latin typeface="Arial"/>
                <a:cs typeface="Arial"/>
              </a:rPr>
              <a:t> </a:t>
            </a:r>
            <a:r>
              <a:rPr sz="1600" dirty="0">
                <a:solidFill>
                  <a:srgbClr val="FFFFFF"/>
                </a:solidFill>
                <a:latin typeface="Arial"/>
                <a:cs typeface="Arial"/>
              </a:rPr>
              <a:t>Engine</a:t>
            </a:r>
            <a:endParaRPr sz="1600">
              <a:latin typeface="Arial"/>
              <a:cs typeface="Arial"/>
            </a:endParaRPr>
          </a:p>
        </p:txBody>
      </p:sp>
      <p:sp>
        <p:nvSpPr>
          <p:cNvPr id="7" name="object 7"/>
          <p:cNvSpPr txBox="1"/>
          <p:nvPr/>
        </p:nvSpPr>
        <p:spPr>
          <a:xfrm>
            <a:off x="1766887" y="3154997"/>
            <a:ext cx="1313180" cy="1460500"/>
          </a:xfrm>
          <a:prstGeom prst="rect">
            <a:avLst/>
          </a:prstGeom>
        </p:spPr>
        <p:txBody>
          <a:bodyPr vert="horz" wrap="square" lIns="0" tIns="0" rIns="0" bIns="0" rtlCol="0">
            <a:spAutoFit/>
          </a:bodyPr>
          <a:lstStyle/>
          <a:p>
            <a:pPr marL="12700" marR="215900" indent="-20320" algn="ctr">
              <a:lnSpc>
                <a:spcPts val="1400"/>
              </a:lnSpc>
            </a:pPr>
            <a:r>
              <a:rPr sz="1200" dirty="0">
                <a:solidFill>
                  <a:srgbClr val="4B4B4B"/>
                </a:solidFill>
                <a:latin typeface="Arial"/>
                <a:cs typeface="Arial"/>
              </a:rPr>
              <a:t>general  compute  </a:t>
            </a:r>
            <a:r>
              <a:rPr sz="1200" spc="-5" dirty="0">
                <a:solidFill>
                  <a:srgbClr val="4B4B4B"/>
                </a:solidFill>
                <a:latin typeface="Arial"/>
                <a:cs typeface="Arial"/>
              </a:rPr>
              <a:t>engine,</a:t>
            </a:r>
            <a:r>
              <a:rPr sz="1200" spc="-95" dirty="0">
                <a:solidFill>
                  <a:srgbClr val="4B4B4B"/>
                </a:solidFill>
                <a:latin typeface="Arial"/>
                <a:cs typeface="Arial"/>
              </a:rPr>
              <a:t> </a:t>
            </a:r>
            <a:r>
              <a:rPr sz="1200" dirty="0">
                <a:solidFill>
                  <a:srgbClr val="4B4B4B"/>
                </a:solidFill>
                <a:latin typeface="Arial"/>
                <a:cs typeface="Arial"/>
              </a:rPr>
              <a:t>handles</a:t>
            </a:r>
            <a:endParaRPr sz="1200" dirty="0">
              <a:latin typeface="Arial"/>
              <a:cs typeface="Arial"/>
            </a:endParaRPr>
          </a:p>
          <a:p>
            <a:pPr marL="133985" marR="5080" indent="-106045">
              <a:lnSpc>
                <a:spcPts val="1400"/>
              </a:lnSpc>
              <a:spcBef>
                <a:spcPts val="100"/>
              </a:spcBef>
              <a:tabLst>
                <a:tab pos="1299845" algn="l"/>
              </a:tabLst>
            </a:pPr>
            <a:r>
              <a:rPr sz="1200" dirty="0">
                <a:solidFill>
                  <a:srgbClr val="4B4B4B"/>
                </a:solidFill>
                <a:latin typeface="Arial"/>
                <a:cs typeface="Arial"/>
              </a:rPr>
              <a:t>distributed</a:t>
            </a:r>
            <a:r>
              <a:rPr sz="1200" spc="-100" dirty="0">
                <a:solidFill>
                  <a:srgbClr val="4B4B4B"/>
                </a:solidFill>
                <a:latin typeface="Arial"/>
                <a:cs typeface="Arial"/>
              </a:rPr>
              <a:t> </a:t>
            </a:r>
            <a:r>
              <a:rPr sz="1200" dirty="0">
                <a:solidFill>
                  <a:srgbClr val="4B4B4B"/>
                </a:solidFill>
                <a:latin typeface="Arial"/>
                <a:cs typeface="Arial"/>
              </a:rPr>
              <a:t>tas</a:t>
            </a:r>
            <a:r>
              <a:rPr sz="1200" strike="sngStrike" dirty="0">
                <a:solidFill>
                  <a:srgbClr val="4B4B4B"/>
                </a:solidFill>
                <a:latin typeface="Arial"/>
                <a:cs typeface="Arial"/>
              </a:rPr>
              <a:t>k 	</a:t>
            </a:r>
            <a:r>
              <a:rPr sz="1200" dirty="0">
                <a:solidFill>
                  <a:srgbClr val="4B4B4B"/>
                </a:solidFill>
                <a:latin typeface="Arial"/>
                <a:cs typeface="Arial"/>
              </a:rPr>
              <a:t> dispatching,</a:t>
            </a:r>
            <a:endParaRPr sz="1200" dirty="0">
              <a:latin typeface="Arial"/>
              <a:cs typeface="Arial"/>
            </a:endParaRPr>
          </a:p>
          <a:p>
            <a:pPr marL="27940" marR="251460" algn="ctr">
              <a:lnSpc>
                <a:spcPts val="1400"/>
              </a:lnSpc>
              <a:spcBef>
                <a:spcPts val="100"/>
              </a:spcBef>
            </a:pPr>
            <a:r>
              <a:rPr sz="1200" dirty="0">
                <a:solidFill>
                  <a:srgbClr val="4B4B4B"/>
                </a:solidFill>
                <a:latin typeface="Arial"/>
                <a:cs typeface="Arial"/>
              </a:rPr>
              <a:t>scheduling</a:t>
            </a:r>
            <a:r>
              <a:rPr sz="1200" spc="-100" dirty="0">
                <a:solidFill>
                  <a:srgbClr val="4B4B4B"/>
                </a:solidFill>
                <a:latin typeface="Arial"/>
                <a:cs typeface="Arial"/>
              </a:rPr>
              <a:t> </a:t>
            </a:r>
            <a:r>
              <a:rPr sz="1200" dirty="0">
                <a:solidFill>
                  <a:srgbClr val="4B4B4B"/>
                </a:solidFill>
                <a:latin typeface="Arial"/>
                <a:cs typeface="Arial"/>
              </a:rPr>
              <a:t>and  basic I/O  functions</a:t>
            </a:r>
            <a:endParaRPr sz="1200" dirty="0">
              <a:latin typeface="Arial"/>
              <a:cs typeface="Arial"/>
            </a:endParaRPr>
          </a:p>
        </p:txBody>
      </p:sp>
      <p:sp>
        <p:nvSpPr>
          <p:cNvPr id="8" name="object 8"/>
          <p:cNvSpPr/>
          <p:nvPr/>
        </p:nvSpPr>
        <p:spPr>
          <a:xfrm>
            <a:off x="3232264" y="2539542"/>
            <a:ext cx="1234440" cy="1022465"/>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3257208" y="2855428"/>
            <a:ext cx="1167937" cy="399011"/>
          </a:xfrm>
          <a:prstGeom prst="rect">
            <a:avLst/>
          </a:prstGeom>
          <a:blipFill>
            <a:blip r:embed="rId6" cstate="print"/>
            <a:stretch>
              <a:fillRect/>
            </a:stretch>
          </a:blipFill>
        </p:spPr>
        <p:txBody>
          <a:bodyPr wrap="square" lIns="0" tIns="0" rIns="0" bIns="0" rtlCol="0"/>
          <a:lstStyle/>
          <a:p>
            <a:endParaRPr/>
          </a:p>
        </p:txBody>
      </p:sp>
      <p:sp>
        <p:nvSpPr>
          <p:cNvPr id="10" name="object 10"/>
          <p:cNvSpPr txBox="1"/>
          <p:nvPr/>
        </p:nvSpPr>
        <p:spPr>
          <a:xfrm>
            <a:off x="3276600" y="2560638"/>
            <a:ext cx="1143000" cy="608500"/>
          </a:xfrm>
          <a:prstGeom prst="rect">
            <a:avLst/>
          </a:prstGeom>
          <a:solidFill>
            <a:srgbClr val="2071B3"/>
          </a:solidFill>
        </p:spPr>
        <p:txBody>
          <a:bodyPr vert="horz" wrap="square" lIns="0" tIns="635" rIns="0" bIns="0" rtlCol="0">
            <a:spAutoFit/>
          </a:bodyPr>
          <a:lstStyle/>
          <a:p>
            <a:pPr>
              <a:spcBef>
                <a:spcPts val="5"/>
              </a:spcBef>
            </a:pPr>
            <a:endParaRPr sz="2350">
              <a:latin typeface="Times New Roman"/>
              <a:cs typeface="Times New Roman"/>
            </a:endParaRPr>
          </a:p>
          <a:p>
            <a:pPr marL="54610"/>
            <a:r>
              <a:rPr sz="1600" b="1" dirty="0">
                <a:solidFill>
                  <a:srgbClr val="FFFFFF"/>
                </a:solidFill>
                <a:latin typeface="Arial"/>
                <a:cs typeface="Arial"/>
              </a:rPr>
              <a:t>Spark</a:t>
            </a:r>
            <a:r>
              <a:rPr sz="1600" b="1" spc="-100" dirty="0">
                <a:solidFill>
                  <a:srgbClr val="FFFFFF"/>
                </a:solidFill>
                <a:latin typeface="Arial"/>
                <a:cs typeface="Arial"/>
              </a:rPr>
              <a:t> </a:t>
            </a:r>
            <a:r>
              <a:rPr sz="1600" b="1" dirty="0">
                <a:solidFill>
                  <a:srgbClr val="FFFFFF"/>
                </a:solidFill>
                <a:latin typeface="Arial"/>
                <a:cs typeface="Arial"/>
              </a:rPr>
              <a:t>SQL</a:t>
            </a:r>
            <a:endParaRPr sz="1600">
              <a:latin typeface="Arial"/>
              <a:cs typeface="Arial"/>
            </a:endParaRPr>
          </a:p>
        </p:txBody>
      </p:sp>
      <p:sp>
        <p:nvSpPr>
          <p:cNvPr id="11" name="object 11"/>
          <p:cNvSpPr/>
          <p:nvPr/>
        </p:nvSpPr>
        <p:spPr>
          <a:xfrm>
            <a:off x="4475022" y="2539542"/>
            <a:ext cx="1234440" cy="1022465"/>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4553992" y="2734886"/>
            <a:ext cx="1068185" cy="635923"/>
          </a:xfrm>
          <a:prstGeom prst="rect">
            <a:avLst/>
          </a:prstGeom>
          <a:blipFill>
            <a:blip r:embed="rId8" cstate="print"/>
            <a:stretch>
              <a:fillRect/>
            </a:stretch>
          </a:blipFill>
        </p:spPr>
        <p:txBody>
          <a:bodyPr wrap="square" lIns="0" tIns="0" rIns="0" bIns="0" rtlCol="0"/>
          <a:lstStyle/>
          <a:p>
            <a:endParaRPr/>
          </a:p>
        </p:txBody>
      </p:sp>
      <p:sp>
        <p:nvSpPr>
          <p:cNvPr id="13" name="object 13"/>
          <p:cNvSpPr txBox="1"/>
          <p:nvPr/>
        </p:nvSpPr>
        <p:spPr>
          <a:xfrm>
            <a:off x="4522787" y="2560639"/>
            <a:ext cx="1143000" cy="731611"/>
          </a:xfrm>
          <a:prstGeom prst="rect">
            <a:avLst/>
          </a:prstGeom>
          <a:solidFill>
            <a:srgbClr val="2071B3"/>
          </a:solidFill>
        </p:spPr>
        <p:txBody>
          <a:bodyPr vert="horz" wrap="square" lIns="0" tIns="5715" rIns="0" bIns="0" rtlCol="0">
            <a:spAutoFit/>
          </a:bodyPr>
          <a:lstStyle/>
          <a:p>
            <a:pPr>
              <a:spcBef>
                <a:spcPts val="45"/>
              </a:spcBef>
            </a:pPr>
            <a:endParaRPr sz="1550">
              <a:latin typeface="Times New Roman"/>
              <a:cs typeface="Times New Roman"/>
            </a:endParaRPr>
          </a:p>
          <a:p>
            <a:pPr marL="111125" marR="97155" indent="168910">
              <a:lnSpc>
                <a:spcPts val="1900"/>
              </a:lnSpc>
            </a:pPr>
            <a:r>
              <a:rPr sz="1600" dirty="0">
                <a:solidFill>
                  <a:srgbClr val="FFFFFF"/>
                </a:solidFill>
                <a:latin typeface="Arial"/>
                <a:cs typeface="Arial"/>
              </a:rPr>
              <a:t>Spark  Streaming</a:t>
            </a:r>
            <a:endParaRPr sz="1600">
              <a:latin typeface="Arial"/>
              <a:cs typeface="Arial"/>
            </a:endParaRPr>
          </a:p>
        </p:txBody>
      </p:sp>
      <p:sp>
        <p:nvSpPr>
          <p:cNvPr id="14" name="object 14"/>
          <p:cNvSpPr/>
          <p:nvPr/>
        </p:nvSpPr>
        <p:spPr>
          <a:xfrm>
            <a:off x="5726087" y="2539542"/>
            <a:ext cx="1234439" cy="1022465"/>
          </a:xfrm>
          <a:prstGeom prst="rect">
            <a:avLst/>
          </a:prstGeom>
          <a:blipFill>
            <a:blip r:embed="rId9" cstate="print"/>
            <a:stretch>
              <a:fillRect/>
            </a:stretch>
          </a:blipFill>
        </p:spPr>
        <p:txBody>
          <a:bodyPr wrap="square" lIns="0" tIns="0" rIns="0" bIns="0" rtlCol="0"/>
          <a:lstStyle/>
          <a:p>
            <a:endParaRPr/>
          </a:p>
        </p:txBody>
      </p:sp>
      <p:sp>
        <p:nvSpPr>
          <p:cNvPr id="15" name="object 15"/>
          <p:cNvSpPr/>
          <p:nvPr/>
        </p:nvSpPr>
        <p:spPr>
          <a:xfrm>
            <a:off x="5788431" y="2614352"/>
            <a:ext cx="1043246" cy="876992"/>
          </a:xfrm>
          <a:prstGeom prst="rect">
            <a:avLst/>
          </a:prstGeom>
          <a:blipFill>
            <a:blip r:embed="rId10" cstate="print"/>
            <a:stretch>
              <a:fillRect/>
            </a:stretch>
          </a:blipFill>
        </p:spPr>
        <p:txBody>
          <a:bodyPr wrap="square" lIns="0" tIns="0" rIns="0" bIns="0" rtlCol="0"/>
          <a:lstStyle/>
          <a:p>
            <a:endParaRPr/>
          </a:p>
        </p:txBody>
      </p:sp>
      <p:sp>
        <p:nvSpPr>
          <p:cNvPr id="16" name="object 16"/>
          <p:cNvSpPr txBox="1"/>
          <p:nvPr/>
        </p:nvSpPr>
        <p:spPr>
          <a:xfrm>
            <a:off x="5770562" y="2560639"/>
            <a:ext cx="1143000" cy="841897"/>
          </a:xfrm>
          <a:prstGeom prst="rect">
            <a:avLst/>
          </a:prstGeom>
          <a:solidFill>
            <a:srgbClr val="2071B3"/>
          </a:solidFill>
        </p:spPr>
        <p:txBody>
          <a:bodyPr vert="horz" wrap="square" lIns="0" tIns="109855" rIns="0" bIns="0" rtlCol="0">
            <a:spAutoFit/>
          </a:bodyPr>
          <a:lstStyle/>
          <a:p>
            <a:pPr marL="100330" marR="131445" indent="-11430" algn="ctr">
              <a:lnSpc>
                <a:spcPts val="1900"/>
              </a:lnSpc>
              <a:spcBef>
                <a:spcPts val="865"/>
              </a:spcBef>
            </a:pPr>
            <a:r>
              <a:rPr sz="1600" b="1" dirty="0">
                <a:solidFill>
                  <a:srgbClr val="FFFFFF"/>
                </a:solidFill>
                <a:latin typeface="Arial"/>
                <a:cs typeface="Arial"/>
              </a:rPr>
              <a:t>MLlib  (machine  learning)</a:t>
            </a:r>
            <a:endParaRPr sz="1600">
              <a:latin typeface="Arial"/>
              <a:cs typeface="Arial"/>
            </a:endParaRPr>
          </a:p>
        </p:txBody>
      </p:sp>
      <p:sp>
        <p:nvSpPr>
          <p:cNvPr id="17" name="object 17"/>
          <p:cNvSpPr/>
          <p:nvPr/>
        </p:nvSpPr>
        <p:spPr>
          <a:xfrm>
            <a:off x="6972985" y="2539542"/>
            <a:ext cx="1234440" cy="1022465"/>
          </a:xfrm>
          <a:prstGeom prst="rect">
            <a:avLst/>
          </a:prstGeom>
          <a:blipFill>
            <a:blip r:embed="rId11" cstate="print"/>
            <a:stretch>
              <a:fillRect/>
            </a:stretch>
          </a:blipFill>
        </p:spPr>
        <p:txBody>
          <a:bodyPr wrap="square" lIns="0" tIns="0" rIns="0" bIns="0" rtlCol="0"/>
          <a:lstStyle/>
          <a:p>
            <a:endParaRPr/>
          </a:p>
        </p:txBody>
      </p:sp>
      <p:sp>
        <p:nvSpPr>
          <p:cNvPr id="18" name="object 18"/>
          <p:cNvSpPr/>
          <p:nvPr/>
        </p:nvSpPr>
        <p:spPr>
          <a:xfrm>
            <a:off x="7139241" y="2734886"/>
            <a:ext cx="852054" cy="635923"/>
          </a:xfrm>
          <a:prstGeom prst="rect">
            <a:avLst/>
          </a:prstGeom>
          <a:blipFill>
            <a:blip r:embed="rId12" cstate="print"/>
            <a:stretch>
              <a:fillRect/>
            </a:stretch>
          </a:blipFill>
        </p:spPr>
        <p:txBody>
          <a:bodyPr wrap="square" lIns="0" tIns="0" rIns="0" bIns="0" rtlCol="0"/>
          <a:lstStyle/>
          <a:p>
            <a:endParaRPr/>
          </a:p>
        </p:txBody>
      </p:sp>
      <p:sp>
        <p:nvSpPr>
          <p:cNvPr id="19" name="object 19"/>
          <p:cNvSpPr txBox="1"/>
          <p:nvPr/>
        </p:nvSpPr>
        <p:spPr>
          <a:xfrm>
            <a:off x="7018337" y="2560639"/>
            <a:ext cx="1143000" cy="731611"/>
          </a:xfrm>
          <a:prstGeom prst="rect">
            <a:avLst/>
          </a:prstGeom>
          <a:solidFill>
            <a:srgbClr val="2071B3"/>
          </a:solidFill>
        </p:spPr>
        <p:txBody>
          <a:bodyPr vert="horz" wrap="square" lIns="0" tIns="5715" rIns="0" bIns="0" rtlCol="0">
            <a:spAutoFit/>
          </a:bodyPr>
          <a:lstStyle/>
          <a:p>
            <a:pPr>
              <a:spcBef>
                <a:spcPts val="45"/>
              </a:spcBef>
            </a:pPr>
            <a:endParaRPr sz="1550">
              <a:latin typeface="Times New Roman"/>
              <a:cs typeface="Times New Roman"/>
            </a:endParaRPr>
          </a:p>
          <a:p>
            <a:pPr marL="247015" marR="233045" indent="-51435">
              <a:lnSpc>
                <a:spcPts val="1900"/>
              </a:lnSpc>
            </a:pPr>
            <a:r>
              <a:rPr sz="1600" dirty="0">
                <a:solidFill>
                  <a:srgbClr val="FFFFFF"/>
                </a:solidFill>
                <a:latin typeface="Arial"/>
                <a:cs typeface="Arial"/>
              </a:rPr>
              <a:t>GraphX  (graph)</a:t>
            </a:r>
            <a:endParaRPr sz="1600">
              <a:latin typeface="Arial"/>
              <a:cs typeface="Arial"/>
            </a:endParaRPr>
          </a:p>
        </p:txBody>
      </p:sp>
      <p:sp>
        <p:nvSpPr>
          <p:cNvPr id="20" name="object 20"/>
          <p:cNvSpPr txBox="1"/>
          <p:nvPr/>
        </p:nvSpPr>
        <p:spPr>
          <a:xfrm>
            <a:off x="3300288" y="1465897"/>
            <a:ext cx="982980" cy="368300"/>
          </a:xfrm>
          <a:prstGeom prst="rect">
            <a:avLst/>
          </a:prstGeom>
        </p:spPr>
        <p:txBody>
          <a:bodyPr vert="horz" wrap="square" lIns="0" tIns="0" rIns="0" bIns="0" rtlCol="0">
            <a:spAutoFit/>
          </a:bodyPr>
          <a:lstStyle/>
          <a:p>
            <a:pPr marL="136525" marR="5080" indent="-124460">
              <a:lnSpc>
                <a:spcPts val="1400"/>
              </a:lnSpc>
            </a:pPr>
            <a:r>
              <a:rPr sz="1200" dirty="0">
                <a:solidFill>
                  <a:srgbClr val="4B4B4B"/>
                </a:solidFill>
                <a:latin typeface="Arial"/>
                <a:cs typeface="Arial"/>
              </a:rPr>
              <a:t>executes</a:t>
            </a:r>
            <a:r>
              <a:rPr sz="1200" spc="-95" dirty="0">
                <a:solidFill>
                  <a:srgbClr val="4B4B4B"/>
                </a:solidFill>
                <a:latin typeface="Arial"/>
                <a:cs typeface="Arial"/>
              </a:rPr>
              <a:t> </a:t>
            </a:r>
            <a:r>
              <a:rPr sz="1200" dirty="0">
                <a:solidFill>
                  <a:srgbClr val="4B4B4B"/>
                </a:solidFill>
                <a:latin typeface="Arial"/>
                <a:cs typeface="Arial"/>
              </a:rPr>
              <a:t>SQL  statements</a:t>
            </a:r>
            <a:endParaRPr sz="1200">
              <a:latin typeface="Arial"/>
              <a:cs typeface="Arial"/>
            </a:endParaRPr>
          </a:p>
        </p:txBody>
      </p:sp>
      <p:sp>
        <p:nvSpPr>
          <p:cNvPr id="21" name="object 21"/>
          <p:cNvSpPr txBox="1"/>
          <p:nvPr/>
        </p:nvSpPr>
        <p:spPr>
          <a:xfrm>
            <a:off x="4524896" y="1456651"/>
            <a:ext cx="1025525" cy="745490"/>
          </a:xfrm>
          <a:prstGeom prst="rect">
            <a:avLst/>
          </a:prstGeom>
        </p:spPr>
        <p:txBody>
          <a:bodyPr vert="horz" wrap="square" lIns="0" tIns="0" rIns="0" bIns="0" rtlCol="0">
            <a:spAutoFit/>
          </a:bodyPr>
          <a:lstStyle/>
          <a:p>
            <a:pPr marL="12065" marR="5080" indent="-635" algn="ctr">
              <a:lnSpc>
                <a:spcPct val="99500"/>
              </a:lnSpc>
            </a:pPr>
            <a:r>
              <a:rPr sz="1200" dirty="0">
                <a:solidFill>
                  <a:srgbClr val="4B4B4B"/>
                </a:solidFill>
                <a:latin typeface="Arial"/>
                <a:cs typeface="Arial"/>
              </a:rPr>
              <a:t>performs  streaming  analytics</a:t>
            </a:r>
            <a:r>
              <a:rPr sz="1200" spc="-100" dirty="0">
                <a:solidFill>
                  <a:srgbClr val="4B4B4B"/>
                </a:solidFill>
                <a:latin typeface="Arial"/>
                <a:cs typeface="Arial"/>
              </a:rPr>
              <a:t> </a:t>
            </a:r>
            <a:r>
              <a:rPr sz="1200" dirty="0">
                <a:solidFill>
                  <a:srgbClr val="4B4B4B"/>
                </a:solidFill>
                <a:latin typeface="Arial"/>
                <a:cs typeface="Arial"/>
              </a:rPr>
              <a:t>using  micro-batches</a:t>
            </a:r>
            <a:endParaRPr sz="1200" dirty="0">
              <a:latin typeface="Arial"/>
              <a:cs typeface="Arial"/>
            </a:endParaRPr>
          </a:p>
        </p:txBody>
      </p:sp>
      <p:sp>
        <p:nvSpPr>
          <p:cNvPr id="22" name="object 22"/>
          <p:cNvSpPr txBox="1"/>
          <p:nvPr/>
        </p:nvSpPr>
        <p:spPr>
          <a:xfrm>
            <a:off x="5881613" y="1457567"/>
            <a:ext cx="864869" cy="922655"/>
          </a:xfrm>
          <a:prstGeom prst="rect">
            <a:avLst/>
          </a:prstGeom>
        </p:spPr>
        <p:txBody>
          <a:bodyPr vert="horz" wrap="square" lIns="0" tIns="8255" rIns="0" bIns="0" rtlCol="0">
            <a:spAutoFit/>
          </a:bodyPr>
          <a:lstStyle/>
          <a:p>
            <a:pPr marL="12700" marR="5080" indent="-635" algn="ctr">
              <a:lnSpc>
                <a:spcPts val="1400"/>
              </a:lnSpc>
              <a:spcBef>
                <a:spcPts val="65"/>
              </a:spcBef>
            </a:pPr>
            <a:r>
              <a:rPr sz="1200" dirty="0">
                <a:solidFill>
                  <a:srgbClr val="4B4B4B"/>
                </a:solidFill>
                <a:latin typeface="Arial"/>
                <a:cs typeface="Arial"/>
              </a:rPr>
              <a:t>common  machine  learning</a:t>
            </a:r>
            <a:r>
              <a:rPr sz="1200" spc="-100" dirty="0">
                <a:solidFill>
                  <a:srgbClr val="4B4B4B"/>
                </a:solidFill>
                <a:latin typeface="Arial"/>
                <a:cs typeface="Arial"/>
              </a:rPr>
              <a:t> </a:t>
            </a:r>
            <a:r>
              <a:rPr sz="1200" dirty="0">
                <a:solidFill>
                  <a:srgbClr val="4B4B4B"/>
                </a:solidFill>
                <a:latin typeface="Arial"/>
                <a:cs typeface="Arial"/>
              </a:rPr>
              <a:t>and</a:t>
            </a:r>
            <a:endParaRPr sz="1200" dirty="0">
              <a:latin typeface="Arial"/>
              <a:cs typeface="Arial"/>
            </a:endParaRPr>
          </a:p>
          <a:p>
            <a:pPr marL="101600" marR="51435" indent="-42545" algn="ctr">
              <a:lnSpc>
                <a:spcPts val="1400"/>
              </a:lnSpc>
              <a:spcBef>
                <a:spcPts val="100"/>
              </a:spcBef>
            </a:pPr>
            <a:r>
              <a:rPr sz="1200" dirty="0">
                <a:solidFill>
                  <a:srgbClr val="4B4B4B"/>
                </a:solidFill>
                <a:latin typeface="Arial"/>
                <a:cs typeface="Arial"/>
              </a:rPr>
              <a:t>statistical  algorithms</a:t>
            </a:r>
            <a:endParaRPr sz="1200" dirty="0">
              <a:latin typeface="Arial"/>
              <a:cs typeface="Arial"/>
            </a:endParaRPr>
          </a:p>
        </p:txBody>
      </p:sp>
      <p:sp>
        <p:nvSpPr>
          <p:cNvPr id="23" name="object 23"/>
          <p:cNvSpPr txBox="1"/>
          <p:nvPr/>
        </p:nvSpPr>
        <p:spPr>
          <a:xfrm>
            <a:off x="7201756" y="1456651"/>
            <a:ext cx="770890" cy="745490"/>
          </a:xfrm>
          <a:prstGeom prst="rect">
            <a:avLst/>
          </a:prstGeom>
        </p:spPr>
        <p:txBody>
          <a:bodyPr vert="horz" wrap="square" lIns="0" tIns="0" rIns="0" bIns="0" rtlCol="0">
            <a:spAutoFit/>
          </a:bodyPr>
          <a:lstStyle/>
          <a:p>
            <a:pPr marL="12700" marR="5080" indent="-8890" algn="ctr">
              <a:lnSpc>
                <a:spcPct val="99500"/>
              </a:lnSpc>
            </a:pPr>
            <a:r>
              <a:rPr sz="1200" dirty="0">
                <a:solidFill>
                  <a:srgbClr val="4B4B4B"/>
                </a:solidFill>
                <a:latin typeface="Arial"/>
                <a:cs typeface="Arial"/>
              </a:rPr>
              <a:t>distributed  graph  processing  framework</a:t>
            </a:r>
            <a:endParaRPr sz="1200">
              <a:latin typeface="Arial"/>
              <a:cs typeface="Arial"/>
            </a:endParaRPr>
          </a:p>
        </p:txBody>
      </p:sp>
      <p:sp>
        <p:nvSpPr>
          <p:cNvPr id="24" name="object 24"/>
          <p:cNvSpPr/>
          <p:nvPr/>
        </p:nvSpPr>
        <p:spPr>
          <a:xfrm>
            <a:off x="7471752" y="2219499"/>
            <a:ext cx="295102" cy="369916"/>
          </a:xfrm>
          <a:prstGeom prst="rect">
            <a:avLst/>
          </a:prstGeom>
          <a:blipFill>
            <a:blip r:embed="rId13" cstate="print"/>
            <a:stretch>
              <a:fillRect/>
            </a:stretch>
          </a:blipFill>
        </p:spPr>
        <p:txBody>
          <a:bodyPr wrap="square" lIns="0" tIns="0" rIns="0" bIns="0" rtlCol="0"/>
          <a:lstStyle/>
          <a:p>
            <a:endParaRPr/>
          </a:p>
        </p:txBody>
      </p:sp>
      <p:sp>
        <p:nvSpPr>
          <p:cNvPr id="25" name="object 25"/>
          <p:cNvSpPr/>
          <p:nvPr/>
        </p:nvSpPr>
        <p:spPr>
          <a:xfrm>
            <a:off x="7619999" y="2371529"/>
            <a:ext cx="0" cy="151130"/>
          </a:xfrm>
          <a:custGeom>
            <a:avLst/>
            <a:gdLst/>
            <a:ahLst/>
            <a:cxnLst/>
            <a:rect l="l" t="t" r="r" b="b"/>
            <a:pathLst>
              <a:path h="151130">
                <a:moveTo>
                  <a:pt x="0" y="151007"/>
                </a:moveTo>
                <a:lnTo>
                  <a:pt x="0" y="0"/>
                </a:lnTo>
              </a:path>
            </a:pathLst>
          </a:custGeom>
          <a:ln w="25399">
            <a:solidFill>
              <a:srgbClr val="009CE1"/>
            </a:solidFill>
          </a:ln>
        </p:spPr>
        <p:txBody>
          <a:bodyPr wrap="square" lIns="0" tIns="0" rIns="0" bIns="0" rtlCol="0"/>
          <a:lstStyle/>
          <a:p>
            <a:endParaRPr/>
          </a:p>
        </p:txBody>
      </p:sp>
      <p:sp>
        <p:nvSpPr>
          <p:cNvPr id="26" name="object 26"/>
          <p:cNvSpPr/>
          <p:nvPr/>
        </p:nvSpPr>
        <p:spPr>
          <a:xfrm>
            <a:off x="7561046" y="2346326"/>
            <a:ext cx="118110" cy="116205"/>
          </a:xfrm>
          <a:custGeom>
            <a:avLst/>
            <a:gdLst/>
            <a:ahLst/>
            <a:cxnLst/>
            <a:rect l="l" t="t" r="r" b="b"/>
            <a:pathLst>
              <a:path w="118110" h="116205">
                <a:moveTo>
                  <a:pt x="58953" y="0"/>
                </a:moveTo>
                <a:lnTo>
                  <a:pt x="0" y="101066"/>
                </a:lnTo>
                <a:lnTo>
                  <a:pt x="2044" y="108838"/>
                </a:lnTo>
                <a:lnTo>
                  <a:pt x="14160" y="115912"/>
                </a:lnTo>
                <a:lnTo>
                  <a:pt x="21932" y="113868"/>
                </a:lnTo>
                <a:lnTo>
                  <a:pt x="58953" y="50406"/>
                </a:lnTo>
                <a:lnTo>
                  <a:pt x="88356" y="50406"/>
                </a:lnTo>
                <a:lnTo>
                  <a:pt x="58953" y="0"/>
                </a:lnTo>
                <a:close/>
              </a:path>
              <a:path w="118110" h="116205">
                <a:moveTo>
                  <a:pt x="88356" y="50406"/>
                </a:moveTo>
                <a:lnTo>
                  <a:pt x="58953" y="50406"/>
                </a:lnTo>
                <a:lnTo>
                  <a:pt x="95961" y="113868"/>
                </a:lnTo>
                <a:lnTo>
                  <a:pt x="103746" y="115912"/>
                </a:lnTo>
                <a:lnTo>
                  <a:pt x="115862" y="108838"/>
                </a:lnTo>
                <a:lnTo>
                  <a:pt x="117906" y="101066"/>
                </a:lnTo>
                <a:lnTo>
                  <a:pt x="88356" y="50406"/>
                </a:lnTo>
                <a:close/>
              </a:path>
            </a:pathLst>
          </a:custGeom>
          <a:solidFill>
            <a:srgbClr val="009CE1"/>
          </a:solidFill>
        </p:spPr>
        <p:txBody>
          <a:bodyPr wrap="square" lIns="0" tIns="0" rIns="0" bIns="0" rtlCol="0"/>
          <a:lstStyle/>
          <a:p>
            <a:endParaRPr/>
          </a:p>
        </p:txBody>
      </p:sp>
      <p:sp>
        <p:nvSpPr>
          <p:cNvPr id="27" name="object 27"/>
          <p:cNvSpPr/>
          <p:nvPr/>
        </p:nvSpPr>
        <p:spPr>
          <a:xfrm>
            <a:off x="6220689" y="2219499"/>
            <a:ext cx="290945" cy="369916"/>
          </a:xfrm>
          <a:prstGeom prst="rect">
            <a:avLst/>
          </a:prstGeom>
          <a:blipFill>
            <a:blip r:embed="rId14" cstate="print"/>
            <a:stretch>
              <a:fillRect/>
            </a:stretch>
          </a:blipFill>
        </p:spPr>
        <p:txBody>
          <a:bodyPr wrap="square" lIns="0" tIns="0" rIns="0" bIns="0" rtlCol="0"/>
          <a:lstStyle/>
          <a:p>
            <a:endParaRPr/>
          </a:p>
        </p:txBody>
      </p:sp>
      <p:sp>
        <p:nvSpPr>
          <p:cNvPr id="28" name="object 28"/>
          <p:cNvSpPr/>
          <p:nvPr/>
        </p:nvSpPr>
        <p:spPr>
          <a:xfrm>
            <a:off x="6365875" y="2371529"/>
            <a:ext cx="0" cy="151130"/>
          </a:xfrm>
          <a:custGeom>
            <a:avLst/>
            <a:gdLst/>
            <a:ahLst/>
            <a:cxnLst/>
            <a:rect l="l" t="t" r="r" b="b"/>
            <a:pathLst>
              <a:path h="151130">
                <a:moveTo>
                  <a:pt x="0" y="151007"/>
                </a:moveTo>
                <a:lnTo>
                  <a:pt x="0" y="0"/>
                </a:lnTo>
              </a:path>
            </a:pathLst>
          </a:custGeom>
          <a:ln w="25399">
            <a:solidFill>
              <a:srgbClr val="009CE1"/>
            </a:solidFill>
          </a:ln>
        </p:spPr>
        <p:txBody>
          <a:bodyPr wrap="square" lIns="0" tIns="0" rIns="0" bIns="0" rtlCol="0"/>
          <a:lstStyle/>
          <a:p>
            <a:endParaRPr/>
          </a:p>
        </p:txBody>
      </p:sp>
      <p:sp>
        <p:nvSpPr>
          <p:cNvPr id="29" name="object 29"/>
          <p:cNvSpPr/>
          <p:nvPr/>
        </p:nvSpPr>
        <p:spPr>
          <a:xfrm>
            <a:off x="6306921" y="2346326"/>
            <a:ext cx="118110" cy="116205"/>
          </a:xfrm>
          <a:custGeom>
            <a:avLst/>
            <a:gdLst/>
            <a:ahLst/>
            <a:cxnLst/>
            <a:rect l="l" t="t" r="r" b="b"/>
            <a:pathLst>
              <a:path w="118110" h="116205">
                <a:moveTo>
                  <a:pt x="58953" y="0"/>
                </a:moveTo>
                <a:lnTo>
                  <a:pt x="0" y="101066"/>
                </a:lnTo>
                <a:lnTo>
                  <a:pt x="2044" y="108838"/>
                </a:lnTo>
                <a:lnTo>
                  <a:pt x="14160" y="115912"/>
                </a:lnTo>
                <a:lnTo>
                  <a:pt x="21932" y="113868"/>
                </a:lnTo>
                <a:lnTo>
                  <a:pt x="58953" y="50406"/>
                </a:lnTo>
                <a:lnTo>
                  <a:pt x="88356" y="50406"/>
                </a:lnTo>
                <a:lnTo>
                  <a:pt x="58953" y="0"/>
                </a:lnTo>
                <a:close/>
              </a:path>
              <a:path w="118110" h="116205">
                <a:moveTo>
                  <a:pt x="88356" y="50406"/>
                </a:moveTo>
                <a:lnTo>
                  <a:pt x="58953" y="50406"/>
                </a:lnTo>
                <a:lnTo>
                  <a:pt x="95961" y="113868"/>
                </a:lnTo>
                <a:lnTo>
                  <a:pt x="103746" y="115912"/>
                </a:lnTo>
                <a:lnTo>
                  <a:pt x="115862" y="108838"/>
                </a:lnTo>
                <a:lnTo>
                  <a:pt x="117906" y="101066"/>
                </a:lnTo>
                <a:lnTo>
                  <a:pt x="88356" y="50406"/>
                </a:lnTo>
                <a:close/>
              </a:path>
            </a:pathLst>
          </a:custGeom>
          <a:solidFill>
            <a:srgbClr val="009CE1"/>
          </a:solidFill>
        </p:spPr>
        <p:txBody>
          <a:bodyPr wrap="square" lIns="0" tIns="0" rIns="0" bIns="0" rtlCol="0"/>
          <a:lstStyle/>
          <a:p>
            <a:endParaRPr/>
          </a:p>
        </p:txBody>
      </p:sp>
      <p:sp>
        <p:nvSpPr>
          <p:cNvPr id="30" name="object 30"/>
          <p:cNvSpPr/>
          <p:nvPr/>
        </p:nvSpPr>
        <p:spPr>
          <a:xfrm>
            <a:off x="4948848" y="2219499"/>
            <a:ext cx="290945" cy="369916"/>
          </a:xfrm>
          <a:prstGeom prst="rect">
            <a:avLst/>
          </a:prstGeom>
          <a:blipFill>
            <a:blip r:embed="rId15" cstate="print"/>
            <a:stretch>
              <a:fillRect/>
            </a:stretch>
          </a:blipFill>
        </p:spPr>
        <p:txBody>
          <a:bodyPr wrap="square" lIns="0" tIns="0" rIns="0" bIns="0" rtlCol="0"/>
          <a:lstStyle/>
          <a:p>
            <a:endParaRPr/>
          </a:p>
        </p:txBody>
      </p:sp>
      <p:sp>
        <p:nvSpPr>
          <p:cNvPr id="31" name="object 31"/>
          <p:cNvSpPr/>
          <p:nvPr/>
        </p:nvSpPr>
        <p:spPr>
          <a:xfrm>
            <a:off x="5094287" y="2371529"/>
            <a:ext cx="0" cy="151130"/>
          </a:xfrm>
          <a:custGeom>
            <a:avLst/>
            <a:gdLst/>
            <a:ahLst/>
            <a:cxnLst/>
            <a:rect l="l" t="t" r="r" b="b"/>
            <a:pathLst>
              <a:path h="151130">
                <a:moveTo>
                  <a:pt x="0" y="151007"/>
                </a:moveTo>
                <a:lnTo>
                  <a:pt x="0" y="0"/>
                </a:lnTo>
              </a:path>
            </a:pathLst>
          </a:custGeom>
          <a:ln w="25399">
            <a:solidFill>
              <a:srgbClr val="009CE1"/>
            </a:solidFill>
          </a:ln>
        </p:spPr>
        <p:txBody>
          <a:bodyPr wrap="square" lIns="0" tIns="0" rIns="0" bIns="0" rtlCol="0"/>
          <a:lstStyle/>
          <a:p>
            <a:endParaRPr/>
          </a:p>
        </p:txBody>
      </p:sp>
      <p:sp>
        <p:nvSpPr>
          <p:cNvPr id="32" name="object 32"/>
          <p:cNvSpPr/>
          <p:nvPr/>
        </p:nvSpPr>
        <p:spPr>
          <a:xfrm>
            <a:off x="5035334" y="2346326"/>
            <a:ext cx="118110" cy="116205"/>
          </a:xfrm>
          <a:custGeom>
            <a:avLst/>
            <a:gdLst/>
            <a:ahLst/>
            <a:cxnLst/>
            <a:rect l="l" t="t" r="r" b="b"/>
            <a:pathLst>
              <a:path w="118110" h="116205">
                <a:moveTo>
                  <a:pt x="58953" y="0"/>
                </a:moveTo>
                <a:lnTo>
                  <a:pt x="0" y="101066"/>
                </a:lnTo>
                <a:lnTo>
                  <a:pt x="2044" y="108838"/>
                </a:lnTo>
                <a:lnTo>
                  <a:pt x="14160" y="115912"/>
                </a:lnTo>
                <a:lnTo>
                  <a:pt x="21932" y="113868"/>
                </a:lnTo>
                <a:lnTo>
                  <a:pt x="58953" y="50406"/>
                </a:lnTo>
                <a:lnTo>
                  <a:pt x="88356" y="50406"/>
                </a:lnTo>
                <a:lnTo>
                  <a:pt x="58953" y="0"/>
                </a:lnTo>
                <a:close/>
              </a:path>
              <a:path w="118110" h="116205">
                <a:moveTo>
                  <a:pt x="88356" y="50406"/>
                </a:moveTo>
                <a:lnTo>
                  <a:pt x="58953" y="50406"/>
                </a:lnTo>
                <a:lnTo>
                  <a:pt x="95961" y="113868"/>
                </a:lnTo>
                <a:lnTo>
                  <a:pt x="103746" y="115912"/>
                </a:lnTo>
                <a:lnTo>
                  <a:pt x="115862" y="108838"/>
                </a:lnTo>
                <a:lnTo>
                  <a:pt x="117906" y="101066"/>
                </a:lnTo>
                <a:lnTo>
                  <a:pt x="88356" y="50406"/>
                </a:lnTo>
                <a:close/>
              </a:path>
            </a:pathLst>
          </a:custGeom>
          <a:solidFill>
            <a:srgbClr val="009CE1"/>
          </a:solidFill>
        </p:spPr>
        <p:txBody>
          <a:bodyPr wrap="square" lIns="0" tIns="0" rIns="0" bIns="0" rtlCol="0"/>
          <a:lstStyle/>
          <a:p>
            <a:endParaRPr/>
          </a:p>
        </p:txBody>
      </p:sp>
      <p:sp>
        <p:nvSpPr>
          <p:cNvPr id="33" name="object 33"/>
          <p:cNvSpPr/>
          <p:nvPr/>
        </p:nvSpPr>
        <p:spPr>
          <a:xfrm>
            <a:off x="3718561" y="2219499"/>
            <a:ext cx="290945" cy="369916"/>
          </a:xfrm>
          <a:prstGeom prst="rect">
            <a:avLst/>
          </a:prstGeom>
          <a:blipFill>
            <a:blip r:embed="rId16" cstate="print"/>
            <a:stretch>
              <a:fillRect/>
            </a:stretch>
          </a:blipFill>
        </p:spPr>
        <p:txBody>
          <a:bodyPr wrap="square" lIns="0" tIns="0" rIns="0" bIns="0" rtlCol="0"/>
          <a:lstStyle/>
          <a:p>
            <a:endParaRPr/>
          </a:p>
        </p:txBody>
      </p:sp>
      <p:sp>
        <p:nvSpPr>
          <p:cNvPr id="34" name="object 34"/>
          <p:cNvSpPr/>
          <p:nvPr/>
        </p:nvSpPr>
        <p:spPr>
          <a:xfrm>
            <a:off x="3863975" y="2371529"/>
            <a:ext cx="0" cy="151130"/>
          </a:xfrm>
          <a:custGeom>
            <a:avLst/>
            <a:gdLst/>
            <a:ahLst/>
            <a:cxnLst/>
            <a:rect l="l" t="t" r="r" b="b"/>
            <a:pathLst>
              <a:path h="151130">
                <a:moveTo>
                  <a:pt x="0" y="151007"/>
                </a:moveTo>
                <a:lnTo>
                  <a:pt x="0" y="0"/>
                </a:lnTo>
              </a:path>
            </a:pathLst>
          </a:custGeom>
          <a:ln w="25399">
            <a:solidFill>
              <a:srgbClr val="009CE1"/>
            </a:solidFill>
          </a:ln>
        </p:spPr>
        <p:txBody>
          <a:bodyPr wrap="square" lIns="0" tIns="0" rIns="0" bIns="0" rtlCol="0"/>
          <a:lstStyle/>
          <a:p>
            <a:endParaRPr/>
          </a:p>
        </p:txBody>
      </p:sp>
      <p:sp>
        <p:nvSpPr>
          <p:cNvPr id="35" name="object 35"/>
          <p:cNvSpPr/>
          <p:nvPr/>
        </p:nvSpPr>
        <p:spPr>
          <a:xfrm>
            <a:off x="3805021" y="2346326"/>
            <a:ext cx="118110" cy="116205"/>
          </a:xfrm>
          <a:custGeom>
            <a:avLst/>
            <a:gdLst/>
            <a:ahLst/>
            <a:cxnLst/>
            <a:rect l="l" t="t" r="r" b="b"/>
            <a:pathLst>
              <a:path w="118110" h="116205">
                <a:moveTo>
                  <a:pt x="58953" y="0"/>
                </a:moveTo>
                <a:lnTo>
                  <a:pt x="0" y="101066"/>
                </a:lnTo>
                <a:lnTo>
                  <a:pt x="2044" y="108838"/>
                </a:lnTo>
                <a:lnTo>
                  <a:pt x="14160" y="115912"/>
                </a:lnTo>
                <a:lnTo>
                  <a:pt x="21945" y="113868"/>
                </a:lnTo>
                <a:lnTo>
                  <a:pt x="58953" y="50406"/>
                </a:lnTo>
                <a:lnTo>
                  <a:pt x="88356" y="50406"/>
                </a:lnTo>
                <a:lnTo>
                  <a:pt x="58953" y="0"/>
                </a:lnTo>
                <a:close/>
              </a:path>
              <a:path w="118110" h="116205">
                <a:moveTo>
                  <a:pt x="88356" y="50406"/>
                </a:moveTo>
                <a:lnTo>
                  <a:pt x="58953" y="50406"/>
                </a:lnTo>
                <a:lnTo>
                  <a:pt x="95961" y="113868"/>
                </a:lnTo>
                <a:lnTo>
                  <a:pt x="103746" y="115912"/>
                </a:lnTo>
                <a:lnTo>
                  <a:pt x="115862" y="108838"/>
                </a:lnTo>
                <a:lnTo>
                  <a:pt x="117906" y="101066"/>
                </a:lnTo>
                <a:lnTo>
                  <a:pt x="88356" y="50406"/>
                </a:lnTo>
                <a:close/>
              </a:path>
            </a:pathLst>
          </a:custGeom>
          <a:solidFill>
            <a:srgbClr val="009CE1"/>
          </a:solidFill>
        </p:spPr>
        <p:txBody>
          <a:bodyPr wrap="square" lIns="0" tIns="0" rIns="0" bIns="0" rtlCol="0"/>
          <a:lstStyle/>
          <a:p>
            <a:endParaRPr/>
          </a:p>
        </p:txBody>
      </p:sp>
      <p:sp>
        <p:nvSpPr>
          <p:cNvPr id="36" name="object 36"/>
          <p:cNvSpPr/>
          <p:nvPr/>
        </p:nvSpPr>
        <p:spPr>
          <a:xfrm>
            <a:off x="2741815" y="3674224"/>
            <a:ext cx="498763" cy="290945"/>
          </a:xfrm>
          <a:prstGeom prst="rect">
            <a:avLst/>
          </a:prstGeom>
          <a:blipFill>
            <a:blip r:embed="rId17" cstate="print"/>
            <a:stretch>
              <a:fillRect/>
            </a:stretch>
          </a:blipFill>
        </p:spPr>
        <p:txBody>
          <a:bodyPr wrap="square" lIns="0" tIns="0" rIns="0" bIns="0" rtlCol="0"/>
          <a:lstStyle/>
          <a:p>
            <a:endParaRPr/>
          </a:p>
        </p:txBody>
      </p:sp>
      <p:sp>
        <p:nvSpPr>
          <p:cNvPr id="37" name="object 37"/>
          <p:cNvSpPr/>
          <p:nvPr/>
        </p:nvSpPr>
        <p:spPr>
          <a:xfrm>
            <a:off x="2976538" y="3739934"/>
            <a:ext cx="116205" cy="118110"/>
          </a:xfrm>
          <a:custGeom>
            <a:avLst/>
            <a:gdLst/>
            <a:ahLst/>
            <a:cxnLst/>
            <a:rect l="l" t="t" r="r" b="b"/>
            <a:pathLst>
              <a:path w="116205" h="118110">
                <a:moveTo>
                  <a:pt x="14846" y="0"/>
                </a:moveTo>
                <a:lnTo>
                  <a:pt x="7073" y="2044"/>
                </a:lnTo>
                <a:lnTo>
                  <a:pt x="0" y="14160"/>
                </a:lnTo>
                <a:lnTo>
                  <a:pt x="2057" y="21945"/>
                </a:lnTo>
                <a:lnTo>
                  <a:pt x="65506" y="58953"/>
                </a:lnTo>
                <a:lnTo>
                  <a:pt x="2057" y="95973"/>
                </a:lnTo>
                <a:lnTo>
                  <a:pt x="0" y="103746"/>
                </a:lnTo>
                <a:lnTo>
                  <a:pt x="7073" y="115862"/>
                </a:lnTo>
                <a:lnTo>
                  <a:pt x="14846" y="117906"/>
                </a:lnTo>
                <a:lnTo>
                  <a:pt x="115912" y="58953"/>
                </a:lnTo>
                <a:lnTo>
                  <a:pt x="14846" y="0"/>
                </a:lnTo>
                <a:close/>
              </a:path>
            </a:pathLst>
          </a:custGeom>
          <a:solidFill>
            <a:srgbClr val="009CE1"/>
          </a:solidFill>
        </p:spPr>
        <p:txBody>
          <a:bodyPr wrap="square" lIns="0" tIns="0" rIns="0" bIns="0" rtlCol="0"/>
          <a:lstStyle/>
          <a:p>
            <a:endParaRPr/>
          </a:p>
        </p:txBody>
      </p:sp>
      <p:sp>
        <p:nvSpPr>
          <p:cNvPr id="38" name="object 38"/>
          <p:cNvSpPr txBox="1"/>
          <p:nvPr/>
        </p:nvSpPr>
        <p:spPr>
          <a:xfrm>
            <a:off x="9272587" y="4759567"/>
            <a:ext cx="1296670" cy="922655"/>
          </a:xfrm>
          <a:prstGeom prst="rect">
            <a:avLst/>
          </a:prstGeom>
        </p:spPr>
        <p:txBody>
          <a:bodyPr vert="horz" wrap="square" lIns="0" tIns="8255" rIns="0" bIns="0" rtlCol="0">
            <a:spAutoFit/>
          </a:bodyPr>
          <a:lstStyle/>
          <a:p>
            <a:pPr marL="12700" marR="5080" indent="-16510" algn="ctr">
              <a:lnSpc>
                <a:spcPts val="1400"/>
              </a:lnSpc>
              <a:spcBef>
                <a:spcPts val="65"/>
              </a:spcBef>
            </a:pPr>
            <a:r>
              <a:rPr sz="1200" dirty="0">
                <a:solidFill>
                  <a:srgbClr val="4B4B4B"/>
                </a:solidFill>
                <a:latin typeface="Arial"/>
                <a:cs typeface="Arial"/>
              </a:rPr>
              <a:t>large variety of  data sources and  formats can</a:t>
            </a:r>
            <a:r>
              <a:rPr sz="1200" spc="-100" dirty="0">
                <a:solidFill>
                  <a:srgbClr val="4B4B4B"/>
                </a:solidFill>
                <a:latin typeface="Arial"/>
                <a:cs typeface="Arial"/>
              </a:rPr>
              <a:t> </a:t>
            </a:r>
            <a:r>
              <a:rPr sz="1200" dirty="0">
                <a:solidFill>
                  <a:srgbClr val="4B4B4B"/>
                </a:solidFill>
                <a:latin typeface="Arial"/>
                <a:cs typeface="Arial"/>
              </a:rPr>
              <a:t>be</a:t>
            </a:r>
            <a:endParaRPr sz="1200">
              <a:latin typeface="Arial"/>
              <a:cs typeface="Arial"/>
            </a:endParaRPr>
          </a:p>
          <a:p>
            <a:pPr marL="12700" marR="5080" algn="ctr">
              <a:lnSpc>
                <a:spcPts val="1400"/>
              </a:lnSpc>
              <a:spcBef>
                <a:spcPts val="100"/>
              </a:spcBef>
            </a:pPr>
            <a:r>
              <a:rPr sz="1200" dirty="0">
                <a:solidFill>
                  <a:srgbClr val="4B4B4B"/>
                </a:solidFill>
                <a:latin typeface="Arial"/>
                <a:cs typeface="Arial"/>
              </a:rPr>
              <a:t>supported,</a:t>
            </a:r>
            <a:r>
              <a:rPr sz="1200" spc="-50" dirty="0">
                <a:solidFill>
                  <a:srgbClr val="4B4B4B"/>
                </a:solidFill>
                <a:latin typeface="Arial"/>
                <a:cs typeface="Arial"/>
              </a:rPr>
              <a:t> </a:t>
            </a:r>
            <a:r>
              <a:rPr sz="1200" dirty="0">
                <a:solidFill>
                  <a:srgbClr val="4B4B4B"/>
                </a:solidFill>
                <a:latin typeface="Arial"/>
                <a:cs typeface="Arial"/>
              </a:rPr>
              <a:t>both</a:t>
            </a:r>
            <a:r>
              <a:rPr sz="1200" spc="-50" dirty="0">
                <a:solidFill>
                  <a:srgbClr val="4B4B4B"/>
                </a:solidFill>
                <a:latin typeface="Arial"/>
                <a:cs typeface="Arial"/>
              </a:rPr>
              <a:t> </a:t>
            </a:r>
            <a:r>
              <a:rPr sz="1200" dirty="0">
                <a:solidFill>
                  <a:srgbClr val="4B4B4B"/>
                </a:solidFill>
                <a:latin typeface="Arial"/>
                <a:cs typeface="Arial"/>
              </a:rPr>
              <a:t>on  premise or</a:t>
            </a:r>
            <a:r>
              <a:rPr sz="1200" spc="-100" dirty="0">
                <a:solidFill>
                  <a:srgbClr val="4B4B4B"/>
                </a:solidFill>
                <a:latin typeface="Arial"/>
                <a:cs typeface="Arial"/>
              </a:rPr>
              <a:t> </a:t>
            </a:r>
            <a:r>
              <a:rPr sz="1200" dirty="0">
                <a:solidFill>
                  <a:srgbClr val="4B4B4B"/>
                </a:solidFill>
                <a:latin typeface="Arial"/>
                <a:cs typeface="Arial"/>
              </a:rPr>
              <a:t>cloud</a:t>
            </a:r>
            <a:endParaRPr sz="1200">
              <a:latin typeface="Arial"/>
              <a:cs typeface="Arial"/>
            </a:endParaRPr>
          </a:p>
        </p:txBody>
      </p:sp>
      <p:sp>
        <p:nvSpPr>
          <p:cNvPr id="39" name="object 39"/>
          <p:cNvSpPr/>
          <p:nvPr/>
        </p:nvSpPr>
        <p:spPr>
          <a:xfrm>
            <a:off x="8793480" y="5037513"/>
            <a:ext cx="494606" cy="295102"/>
          </a:xfrm>
          <a:prstGeom prst="rect">
            <a:avLst/>
          </a:prstGeom>
          <a:blipFill>
            <a:blip r:embed="rId18" cstate="print"/>
            <a:stretch>
              <a:fillRect/>
            </a:stretch>
          </a:blipFill>
        </p:spPr>
        <p:txBody>
          <a:bodyPr wrap="square" lIns="0" tIns="0" rIns="0" bIns="0" rtlCol="0"/>
          <a:lstStyle/>
          <a:p>
            <a:endParaRPr/>
          </a:p>
        </p:txBody>
      </p:sp>
      <p:sp>
        <p:nvSpPr>
          <p:cNvPr id="40" name="object 40"/>
          <p:cNvSpPr/>
          <p:nvPr/>
        </p:nvSpPr>
        <p:spPr>
          <a:xfrm>
            <a:off x="8966005" y="5165724"/>
            <a:ext cx="276860" cy="0"/>
          </a:xfrm>
          <a:custGeom>
            <a:avLst/>
            <a:gdLst/>
            <a:ahLst/>
            <a:cxnLst/>
            <a:rect l="l" t="t" r="r" b="b"/>
            <a:pathLst>
              <a:path w="276859">
                <a:moveTo>
                  <a:pt x="276419" y="0"/>
                </a:moveTo>
                <a:lnTo>
                  <a:pt x="0" y="0"/>
                </a:lnTo>
              </a:path>
            </a:pathLst>
          </a:custGeom>
          <a:ln w="25399">
            <a:solidFill>
              <a:srgbClr val="009CE1"/>
            </a:solidFill>
          </a:ln>
        </p:spPr>
        <p:txBody>
          <a:bodyPr wrap="square" lIns="0" tIns="0" rIns="0" bIns="0" rtlCol="0"/>
          <a:lstStyle/>
          <a:p>
            <a:endParaRPr/>
          </a:p>
        </p:txBody>
      </p:sp>
      <p:sp>
        <p:nvSpPr>
          <p:cNvPr id="41" name="object 41"/>
          <p:cNvSpPr/>
          <p:nvPr/>
        </p:nvSpPr>
        <p:spPr>
          <a:xfrm>
            <a:off x="8940801" y="5106771"/>
            <a:ext cx="116205" cy="118110"/>
          </a:xfrm>
          <a:custGeom>
            <a:avLst/>
            <a:gdLst/>
            <a:ahLst/>
            <a:cxnLst/>
            <a:rect l="l" t="t" r="r" b="b"/>
            <a:pathLst>
              <a:path w="116204" h="118110">
                <a:moveTo>
                  <a:pt x="101066" y="0"/>
                </a:moveTo>
                <a:lnTo>
                  <a:pt x="0" y="58953"/>
                </a:lnTo>
                <a:lnTo>
                  <a:pt x="101066" y="117906"/>
                </a:lnTo>
                <a:lnTo>
                  <a:pt x="108839" y="115862"/>
                </a:lnTo>
                <a:lnTo>
                  <a:pt x="115912" y="103746"/>
                </a:lnTo>
                <a:lnTo>
                  <a:pt x="113855" y="95961"/>
                </a:lnTo>
                <a:lnTo>
                  <a:pt x="50406" y="58953"/>
                </a:lnTo>
                <a:lnTo>
                  <a:pt x="113855" y="21932"/>
                </a:lnTo>
                <a:lnTo>
                  <a:pt x="115912" y="14160"/>
                </a:lnTo>
                <a:lnTo>
                  <a:pt x="108839" y="2044"/>
                </a:lnTo>
                <a:lnTo>
                  <a:pt x="101066" y="0"/>
                </a:lnTo>
                <a:close/>
              </a:path>
            </a:pathLst>
          </a:custGeom>
          <a:solidFill>
            <a:srgbClr val="009CE1"/>
          </a:solidFill>
        </p:spPr>
        <p:txBody>
          <a:bodyPr wrap="square" lIns="0" tIns="0" rIns="0" bIns="0" rtlCol="0"/>
          <a:lstStyle/>
          <a:p>
            <a:endParaRPr/>
          </a:p>
        </p:txBody>
      </p:sp>
      <p:sp>
        <p:nvSpPr>
          <p:cNvPr id="42" name="object 42"/>
          <p:cNvSpPr/>
          <p:nvPr/>
        </p:nvSpPr>
        <p:spPr>
          <a:xfrm>
            <a:off x="1936750" y="4867275"/>
            <a:ext cx="449262" cy="450850"/>
          </a:xfrm>
          <a:prstGeom prst="rect">
            <a:avLst/>
          </a:prstGeom>
          <a:blipFill>
            <a:blip r:embed="rId19" cstate="print"/>
            <a:stretch>
              <a:fillRect/>
            </a:stretch>
          </a:blipFill>
        </p:spPr>
        <p:txBody>
          <a:bodyPr wrap="square" lIns="0" tIns="0" rIns="0" bIns="0" rtlCol="0"/>
          <a:lstStyle/>
          <a:p>
            <a:endParaRPr/>
          </a:p>
        </p:txBody>
      </p:sp>
      <p:sp>
        <p:nvSpPr>
          <p:cNvPr id="43" name="object 43"/>
          <p:cNvSpPr txBox="1"/>
          <p:nvPr/>
        </p:nvSpPr>
        <p:spPr>
          <a:xfrm>
            <a:off x="1817688" y="5241926"/>
            <a:ext cx="647065" cy="307777"/>
          </a:xfrm>
          <a:prstGeom prst="rect">
            <a:avLst/>
          </a:prstGeom>
        </p:spPr>
        <p:txBody>
          <a:bodyPr vert="horz" wrap="square" lIns="0" tIns="0" rIns="0" bIns="0" rtlCol="0">
            <a:spAutoFit/>
          </a:bodyPr>
          <a:lstStyle/>
          <a:p>
            <a:pPr marL="112395" marR="5080" indent="-100330"/>
            <a:r>
              <a:rPr sz="1000" dirty="0">
                <a:solidFill>
                  <a:srgbClr val="4B4B4B"/>
                </a:solidFill>
                <a:latin typeface="Arial"/>
                <a:cs typeface="Arial"/>
              </a:rPr>
              <a:t>BigInsights  (HDFS)</a:t>
            </a:r>
            <a:endParaRPr sz="1000">
              <a:latin typeface="Arial"/>
              <a:cs typeface="Arial"/>
            </a:endParaRPr>
          </a:p>
        </p:txBody>
      </p:sp>
      <p:sp>
        <p:nvSpPr>
          <p:cNvPr id="44" name="object 44"/>
          <p:cNvSpPr/>
          <p:nvPr/>
        </p:nvSpPr>
        <p:spPr>
          <a:xfrm>
            <a:off x="2620963" y="4762500"/>
            <a:ext cx="442911" cy="444500"/>
          </a:xfrm>
          <a:prstGeom prst="rect">
            <a:avLst/>
          </a:prstGeom>
          <a:blipFill>
            <a:blip r:embed="rId20" cstate="print"/>
            <a:stretch>
              <a:fillRect/>
            </a:stretch>
          </a:blipFill>
        </p:spPr>
        <p:txBody>
          <a:bodyPr wrap="square" lIns="0" tIns="0" rIns="0" bIns="0" rtlCol="0"/>
          <a:lstStyle/>
          <a:p>
            <a:endParaRPr/>
          </a:p>
        </p:txBody>
      </p:sp>
      <p:sp>
        <p:nvSpPr>
          <p:cNvPr id="45" name="object 45"/>
          <p:cNvSpPr txBox="1"/>
          <p:nvPr/>
        </p:nvSpPr>
        <p:spPr>
          <a:xfrm>
            <a:off x="2545371" y="5200650"/>
            <a:ext cx="534035" cy="153888"/>
          </a:xfrm>
          <a:prstGeom prst="rect">
            <a:avLst/>
          </a:prstGeom>
        </p:spPr>
        <p:txBody>
          <a:bodyPr vert="horz" wrap="square" lIns="0" tIns="0" rIns="0" bIns="0" rtlCol="0">
            <a:spAutoFit/>
          </a:bodyPr>
          <a:lstStyle/>
          <a:p>
            <a:pPr marL="12700"/>
            <a:r>
              <a:rPr sz="1000" dirty="0">
                <a:solidFill>
                  <a:srgbClr val="4B4B4B"/>
                </a:solidFill>
                <a:latin typeface="Arial"/>
                <a:cs typeface="Arial"/>
              </a:rPr>
              <a:t>Cloudant</a:t>
            </a:r>
            <a:endParaRPr sz="1000">
              <a:latin typeface="Arial"/>
              <a:cs typeface="Arial"/>
            </a:endParaRPr>
          </a:p>
        </p:txBody>
      </p:sp>
      <p:sp>
        <p:nvSpPr>
          <p:cNvPr id="46" name="object 46"/>
          <p:cNvSpPr/>
          <p:nvPr/>
        </p:nvSpPr>
        <p:spPr>
          <a:xfrm>
            <a:off x="3200400" y="5010150"/>
            <a:ext cx="292100" cy="292100"/>
          </a:xfrm>
          <a:prstGeom prst="rect">
            <a:avLst/>
          </a:prstGeom>
          <a:blipFill>
            <a:blip r:embed="rId21" cstate="print"/>
            <a:stretch>
              <a:fillRect/>
            </a:stretch>
          </a:blipFill>
        </p:spPr>
        <p:txBody>
          <a:bodyPr wrap="square" lIns="0" tIns="0" rIns="0" bIns="0" rtlCol="0"/>
          <a:lstStyle/>
          <a:p>
            <a:endParaRPr/>
          </a:p>
        </p:txBody>
      </p:sp>
      <p:sp>
        <p:nvSpPr>
          <p:cNvPr id="47" name="object 47"/>
          <p:cNvSpPr txBox="1"/>
          <p:nvPr/>
        </p:nvSpPr>
        <p:spPr>
          <a:xfrm>
            <a:off x="3065772" y="5381625"/>
            <a:ext cx="477520" cy="153888"/>
          </a:xfrm>
          <a:prstGeom prst="rect">
            <a:avLst/>
          </a:prstGeom>
        </p:spPr>
        <p:txBody>
          <a:bodyPr vert="horz" wrap="square" lIns="0" tIns="0" rIns="0" bIns="0" rtlCol="0">
            <a:spAutoFit/>
          </a:bodyPr>
          <a:lstStyle/>
          <a:p>
            <a:pPr marL="12700"/>
            <a:r>
              <a:rPr sz="1000" dirty="0">
                <a:solidFill>
                  <a:srgbClr val="4B4B4B"/>
                </a:solidFill>
                <a:latin typeface="Arial"/>
                <a:cs typeface="Arial"/>
              </a:rPr>
              <a:t>dashDB</a:t>
            </a:r>
            <a:endParaRPr sz="1000">
              <a:latin typeface="Arial"/>
              <a:cs typeface="Arial"/>
            </a:endParaRPr>
          </a:p>
        </p:txBody>
      </p:sp>
      <p:sp>
        <p:nvSpPr>
          <p:cNvPr id="48" name="object 48"/>
          <p:cNvSpPr/>
          <p:nvPr/>
        </p:nvSpPr>
        <p:spPr>
          <a:xfrm>
            <a:off x="2890838" y="5637213"/>
            <a:ext cx="346075" cy="301625"/>
          </a:xfrm>
          <a:prstGeom prst="rect">
            <a:avLst/>
          </a:prstGeom>
          <a:blipFill>
            <a:blip r:embed="rId22" cstate="print"/>
            <a:stretch>
              <a:fillRect/>
            </a:stretch>
          </a:blipFill>
        </p:spPr>
        <p:txBody>
          <a:bodyPr wrap="square" lIns="0" tIns="0" rIns="0" bIns="0" rtlCol="0"/>
          <a:lstStyle/>
          <a:p>
            <a:endParaRPr/>
          </a:p>
        </p:txBody>
      </p:sp>
      <p:sp>
        <p:nvSpPr>
          <p:cNvPr id="49" name="object 49"/>
          <p:cNvSpPr txBox="1"/>
          <p:nvPr/>
        </p:nvSpPr>
        <p:spPr>
          <a:xfrm>
            <a:off x="2837501" y="5981701"/>
            <a:ext cx="470534" cy="307777"/>
          </a:xfrm>
          <a:prstGeom prst="rect">
            <a:avLst/>
          </a:prstGeom>
        </p:spPr>
        <p:txBody>
          <a:bodyPr vert="horz" wrap="square" lIns="0" tIns="0" rIns="0" bIns="0" rtlCol="0">
            <a:spAutoFit/>
          </a:bodyPr>
          <a:lstStyle/>
          <a:p>
            <a:pPr marL="12700" marR="5080" indent="20955"/>
            <a:r>
              <a:rPr sz="1000" dirty="0">
                <a:solidFill>
                  <a:srgbClr val="4B4B4B"/>
                </a:solidFill>
                <a:latin typeface="Arial"/>
                <a:cs typeface="Arial"/>
              </a:rPr>
              <a:t>Object  Storage</a:t>
            </a:r>
            <a:endParaRPr sz="1000">
              <a:latin typeface="Arial"/>
              <a:cs typeface="Arial"/>
            </a:endParaRPr>
          </a:p>
        </p:txBody>
      </p:sp>
      <p:sp>
        <p:nvSpPr>
          <p:cNvPr id="50" name="object 50"/>
          <p:cNvSpPr/>
          <p:nvPr/>
        </p:nvSpPr>
        <p:spPr>
          <a:xfrm>
            <a:off x="2227262" y="5640387"/>
            <a:ext cx="355600" cy="355600"/>
          </a:xfrm>
          <a:prstGeom prst="rect">
            <a:avLst/>
          </a:prstGeom>
          <a:blipFill>
            <a:blip r:embed="rId23" cstate="print"/>
            <a:stretch>
              <a:fillRect/>
            </a:stretch>
          </a:blipFill>
        </p:spPr>
        <p:txBody>
          <a:bodyPr wrap="square" lIns="0" tIns="0" rIns="0" bIns="0" rtlCol="0"/>
          <a:lstStyle/>
          <a:p>
            <a:endParaRPr/>
          </a:p>
        </p:txBody>
      </p:sp>
      <p:sp>
        <p:nvSpPr>
          <p:cNvPr id="51" name="object 51"/>
          <p:cNvSpPr txBox="1"/>
          <p:nvPr/>
        </p:nvSpPr>
        <p:spPr>
          <a:xfrm>
            <a:off x="2265859" y="5954713"/>
            <a:ext cx="280035" cy="307777"/>
          </a:xfrm>
          <a:prstGeom prst="rect">
            <a:avLst/>
          </a:prstGeom>
        </p:spPr>
        <p:txBody>
          <a:bodyPr vert="horz" wrap="square" lIns="0" tIns="0" rIns="0" bIns="0" rtlCol="0">
            <a:spAutoFit/>
          </a:bodyPr>
          <a:lstStyle/>
          <a:p>
            <a:pPr marL="66675" marR="5080" indent="-54610"/>
            <a:r>
              <a:rPr sz="1000" dirty="0">
                <a:solidFill>
                  <a:srgbClr val="4B4B4B"/>
                </a:solidFill>
                <a:latin typeface="Arial"/>
                <a:cs typeface="Arial"/>
              </a:rPr>
              <a:t>SQL  DB</a:t>
            </a:r>
            <a:endParaRPr sz="1000">
              <a:latin typeface="Arial"/>
              <a:cs typeface="Arial"/>
            </a:endParaRPr>
          </a:p>
        </p:txBody>
      </p:sp>
      <p:sp>
        <p:nvSpPr>
          <p:cNvPr id="52" name="object 52"/>
          <p:cNvSpPr txBox="1"/>
          <p:nvPr/>
        </p:nvSpPr>
        <p:spPr>
          <a:xfrm>
            <a:off x="9349029" y="5868352"/>
            <a:ext cx="668020" cy="419734"/>
          </a:xfrm>
          <a:prstGeom prst="rect">
            <a:avLst/>
          </a:prstGeom>
        </p:spPr>
        <p:txBody>
          <a:bodyPr vert="horz" wrap="square" lIns="0" tIns="0" rIns="0" bIns="0" rtlCol="0">
            <a:spAutoFit/>
          </a:bodyPr>
          <a:lstStyle/>
          <a:p>
            <a:pPr marL="86360" marR="5080" indent="-74295">
              <a:lnSpc>
                <a:spcPts val="1600"/>
              </a:lnSpc>
            </a:pPr>
            <a:r>
              <a:rPr sz="1400" b="1" dirty="0">
                <a:solidFill>
                  <a:srgbClr val="4B4B4B"/>
                </a:solidFill>
                <a:latin typeface="Arial"/>
                <a:cs typeface="Arial"/>
              </a:rPr>
              <a:t>…many  others</a:t>
            </a:r>
            <a:endParaRPr sz="1400">
              <a:latin typeface="Arial"/>
              <a:cs typeface="Arial"/>
            </a:endParaRPr>
          </a:p>
        </p:txBody>
      </p:sp>
      <p:sp>
        <p:nvSpPr>
          <p:cNvPr id="53" name="object 53"/>
          <p:cNvSpPr/>
          <p:nvPr/>
        </p:nvSpPr>
        <p:spPr>
          <a:xfrm>
            <a:off x="3225801" y="4352925"/>
            <a:ext cx="6193155" cy="317500"/>
          </a:xfrm>
          <a:custGeom>
            <a:avLst/>
            <a:gdLst/>
            <a:ahLst/>
            <a:cxnLst/>
            <a:rect l="l" t="t" r="r" b="b"/>
            <a:pathLst>
              <a:path w="6193155" h="317500">
                <a:moveTo>
                  <a:pt x="0" y="317499"/>
                </a:moveTo>
                <a:lnTo>
                  <a:pt x="0" y="138042"/>
                </a:lnTo>
                <a:lnTo>
                  <a:pt x="2838378" y="138042"/>
                </a:lnTo>
                <a:lnTo>
                  <a:pt x="3096417" y="0"/>
                </a:lnTo>
                <a:lnTo>
                  <a:pt x="3354447" y="138042"/>
                </a:lnTo>
                <a:lnTo>
                  <a:pt x="6192835" y="138042"/>
                </a:lnTo>
                <a:lnTo>
                  <a:pt x="6192835" y="317499"/>
                </a:lnTo>
              </a:path>
            </a:pathLst>
          </a:custGeom>
          <a:ln w="9524">
            <a:solidFill>
              <a:srgbClr val="CBCBCB"/>
            </a:solidFill>
          </a:ln>
        </p:spPr>
        <p:txBody>
          <a:bodyPr wrap="square" lIns="0" tIns="0" rIns="0" bIns="0" rtlCol="0"/>
          <a:lstStyle/>
          <a:p>
            <a:endParaRPr/>
          </a:p>
        </p:txBody>
      </p:sp>
      <p:sp>
        <p:nvSpPr>
          <p:cNvPr id="54" name="object 54"/>
          <p:cNvSpPr txBox="1"/>
          <p:nvPr/>
        </p:nvSpPr>
        <p:spPr>
          <a:xfrm>
            <a:off x="2222028" y="6399212"/>
            <a:ext cx="1033144" cy="215444"/>
          </a:xfrm>
          <a:prstGeom prst="rect">
            <a:avLst/>
          </a:prstGeom>
        </p:spPr>
        <p:txBody>
          <a:bodyPr vert="horz" wrap="square" lIns="0" tIns="0" rIns="0" bIns="0" rtlCol="0">
            <a:spAutoFit/>
          </a:bodyPr>
          <a:lstStyle/>
          <a:p>
            <a:pPr marL="12700"/>
            <a:r>
              <a:rPr sz="1400" b="1" dirty="0">
                <a:solidFill>
                  <a:srgbClr val="BFBFBF"/>
                </a:solidFill>
                <a:latin typeface="Arial"/>
                <a:cs typeface="Arial"/>
              </a:rPr>
              <a:t>IBM</a:t>
            </a:r>
            <a:r>
              <a:rPr sz="1400" b="1" spc="-100" dirty="0">
                <a:solidFill>
                  <a:srgbClr val="BFBFBF"/>
                </a:solidFill>
                <a:latin typeface="Arial"/>
                <a:cs typeface="Arial"/>
              </a:rPr>
              <a:t> </a:t>
            </a:r>
            <a:r>
              <a:rPr sz="1400" b="1" dirty="0">
                <a:solidFill>
                  <a:srgbClr val="BFBFBF"/>
                </a:solidFill>
                <a:latin typeface="Arial"/>
                <a:cs typeface="Arial"/>
              </a:rPr>
              <a:t>CLOUD</a:t>
            </a:r>
            <a:endParaRPr sz="1400">
              <a:latin typeface="Arial"/>
              <a:cs typeface="Arial"/>
            </a:endParaRPr>
          </a:p>
        </p:txBody>
      </p:sp>
      <p:sp>
        <p:nvSpPr>
          <p:cNvPr id="55" name="object 55"/>
          <p:cNvSpPr/>
          <p:nvPr/>
        </p:nvSpPr>
        <p:spPr>
          <a:xfrm>
            <a:off x="4032250" y="4873626"/>
            <a:ext cx="1306512" cy="327025"/>
          </a:xfrm>
          <a:prstGeom prst="rect">
            <a:avLst/>
          </a:prstGeom>
          <a:blipFill>
            <a:blip r:embed="rId24" cstate="print"/>
            <a:stretch>
              <a:fillRect/>
            </a:stretch>
          </a:blipFill>
        </p:spPr>
        <p:txBody>
          <a:bodyPr wrap="square" lIns="0" tIns="0" rIns="0" bIns="0" rtlCol="0"/>
          <a:lstStyle/>
          <a:p>
            <a:endParaRPr/>
          </a:p>
        </p:txBody>
      </p:sp>
      <p:sp>
        <p:nvSpPr>
          <p:cNvPr id="56" name="object 56"/>
          <p:cNvSpPr/>
          <p:nvPr/>
        </p:nvSpPr>
        <p:spPr>
          <a:xfrm>
            <a:off x="3949700" y="5414962"/>
            <a:ext cx="1001712" cy="284162"/>
          </a:xfrm>
          <a:prstGeom prst="rect">
            <a:avLst/>
          </a:prstGeom>
          <a:blipFill>
            <a:blip r:embed="rId25" cstate="print"/>
            <a:stretch>
              <a:fillRect/>
            </a:stretch>
          </a:blipFill>
        </p:spPr>
        <p:txBody>
          <a:bodyPr wrap="square" lIns="0" tIns="0" rIns="0" bIns="0" rtlCol="0"/>
          <a:lstStyle/>
          <a:p>
            <a:endParaRPr/>
          </a:p>
        </p:txBody>
      </p:sp>
      <p:sp>
        <p:nvSpPr>
          <p:cNvPr id="57" name="object 57"/>
          <p:cNvSpPr/>
          <p:nvPr/>
        </p:nvSpPr>
        <p:spPr>
          <a:xfrm>
            <a:off x="3949700" y="5694363"/>
            <a:ext cx="1130300" cy="287336"/>
          </a:xfrm>
          <a:prstGeom prst="rect">
            <a:avLst/>
          </a:prstGeom>
          <a:blipFill>
            <a:blip r:embed="rId26" cstate="print"/>
            <a:stretch>
              <a:fillRect/>
            </a:stretch>
          </a:blipFill>
        </p:spPr>
        <p:txBody>
          <a:bodyPr wrap="square" lIns="0" tIns="0" rIns="0" bIns="0" rtlCol="0"/>
          <a:lstStyle/>
          <a:p>
            <a:endParaRPr/>
          </a:p>
        </p:txBody>
      </p:sp>
      <p:sp>
        <p:nvSpPr>
          <p:cNvPr id="58" name="object 58"/>
          <p:cNvSpPr txBox="1"/>
          <p:nvPr/>
        </p:nvSpPr>
        <p:spPr>
          <a:xfrm>
            <a:off x="4301889" y="6399212"/>
            <a:ext cx="1329690" cy="215444"/>
          </a:xfrm>
          <a:prstGeom prst="rect">
            <a:avLst/>
          </a:prstGeom>
        </p:spPr>
        <p:txBody>
          <a:bodyPr vert="horz" wrap="square" lIns="0" tIns="0" rIns="0" bIns="0" rtlCol="0">
            <a:spAutoFit/>
          </a:bodyPr>
          <a:lstStyle/>
          <a:p>
            <a:pPr marL="12700"/>
            <a:r>
              <a:rPr sz="1400" b="1" dirty="0">
                <a:solidFill>
                  <a:srgbClr val="BFBFBF"/>
                </a:solidFill>
                <a:latin typeface="Arial"/>
                <a:cs typeface="Arial"/>
              </a:rPr>
              <a:t>OTHER</a:t>
            </a:r>
            <a:r>
              <a:rPr sz="1400" b="1" spc="-100" dirty="0">
                <a:solidFill>
                  <a:srgbClr val="BFBFBF"/>
                </a:solidFill>
                <a:latin typeface="Arial"/>
                <a:cs typeface="Arial"/>
              </a:rPr>
              <a:t> </a:t>
            </a:r>
            <a:r>
              <a:rPr sz="1400" b="1" dirty="0">
                <a:solidFill>
                  <a:srgbClr val="BFBFBF"/>
                </a:solidFill>
                <a:latin typeface="Arial"/>
                <a:cs typeface="Arial"/>
              </a:rPr>
              <a:t>CLOUD</a:t>
            </a:r>
            <a:endParaRPr sz="1400">
              <a:latin typeface="Arial"/>
              <a:cs typeface="Arial"/>
            </a:endParaRPr>
          </a:p>
        </p:txBody>
      </p:sp>
      <p:sp>
        <p:nvSpPr>
          <p:cNvPr id="59" name="object 59"/>
          <p:cNvSpPr txBox="1"/>
          <p:nvPr/>
        </p:nvSpPr>
        <p:spPr>
          <a:xfrm>
            <a:off x="6339532" y="6399212"/>
            <a:ext cx="1184910" cy="215444"/>
          </a:xfrm>
          <a:prstGeom prst="rect">
            <a:avLst/>
          </a:prstGeom>
        </p:spPr>
        <p:txBody>
          <a:bodyPr vert="horz" wrap="square" lIns="0" tIns="0" rIns="0" bIns="0" rtlCol="0">
            <a:spAutoFit/>
          </a:bodyPr>
          <a:lstStyle/>
          <a:p>
            <a:pPr marL="12700"/>
            <a:r>
              <a:rPr sz="1400" b="1" dirty="0">
                <a:solidFill>
                  <a:srgbClr val="BFBFBF"/>
                </a:solidFill>
                <a:latin typeface="Arial"/>
                <a:cs typeface="Arial"/>
              </a:rPr>
              <a:t>CLOUD</a:t>
            </a:r>
            <a:r>
              <a:rPr sz="1400" b="1" spc="-155" dirty="0">
                <a:solidFill>
                  <a:srgbClr val="BFBFBF"/>
                </a:solidFill>
                <a:latin typeface="Arial"/>
                <a:cs typeface="Arial"/>
              </a:rPr>
              <a:t> </a:t>
            </a:r>
            <a:r>
              <a:rPr sz="1400" b="1" dirty="0">
                <a:solidFill>
                  <a:srgbClr val="BFBFBF"/>
                </a:solidFill>
                <a:latin typeface="Arial"/>
                <a:cs typeface="Arial"/>
              </a:rPr>
              <a:t>APPS</a:t>
            </a:r>
            <a:endParaRPr sz="1400">
              <a:latin typeface="Arial"/>
              <a:cs typeface="Arial"/>
            </a:endParaRPr>
          </a:p>
        </p:txBody>
      </p:sp>
      <p:sp>
        <p:nvSpPr>
          <p:cNvPr id="60" name="object 60"/>
          <p:cNvSpPr txBox="1"/>
          <p:nvPr/>
        </p:nvSpPr>
        <p:spPr>
          <a:xfrm>
            <a:off x="7794302" y="6399212"/>
            <a:ext cx="1151890" cy="215444"/>
          </a:xfrm>
          <a:prstGeom prst="rect">
            <a:avLst/>
          </a:prstGeom>
        </p:spPr>
        <p:txBody>
          <a:bodyPr vert="horz" wrap="square" lIns="0" tIns="0" rIns="0" bIns="0" rtlCol="0">
            <a:spAutoFit/>
          </a:bodyPr>
          <a:lstStyle/>
          <a:p>
            <a:pPr marL="12700"/>
            <a:r>
              <a:rPr sz="1400" b="1" dirty="0">
                <a:solidFill>
                  <a:srgbClr val="BFBFBF"/>
                </a:solidFill>
                <a:latin typeface="Arial"/>
                <a:cs typeface="Arial"/>
              </a:rPr>
              <a:t>ON-PREMISE</a:t>
            </a:r>
            <a:endParaRPr sz="1400">
              <a:latin typeface="Arial"/>
              <a:cs typeface="Arial"/>
            </a:endParaRPr>
          </a:p>
        </p:txBody>
      </p:sp>
      <p:sp>
        <p:nvSpPr>
          <p:cNvPr id="61" name="object 61"/>
          <p:cNvSpPr/>
          <p:nvPr/>
        </p:nvSpPr>
        <p:spPr>
          <a:xfrm>
            <a:off x="6534151" y="4748213"/>
            <a:ext cx="866773" cy="552448"/>
          </a:xfrm>
          <a:prstGeom prst="rect">
            <a:avLst/>
          </a:prstGeom>
          <a:blipFill>
            <a:blip r:embed="rId27" cstate="print"/>
            <a:stretch>
              <a:fillRect/>
            </a:stretch>
          </a:blipFill>
        </p:spPr>
        <p:txBody>
          <a:bodyPr wrap="square" lIns="0" tIns="0" rIns="0" bIns="0" rtlCol="0"/>
          <a:lstStyle/>
          <a:p>
            <a:endParaRPr/>
          </a:p>
        </p:txBody>
      </p:sp>
      <p:sp>
        <p:nvSpPr>
          <p:cNvPr id="62" name="object 62"/>
          <p:cNvSpPr/>
          <p:nvPr/>
        </p:nvSpPr>
        <p:spPr>
          <a:xfrm>
            <a:off x="7877175" y="4867276"/>
            <a:ext cx="865186" cy="123825"/>
          </a:xfrm>
          <a:prstGeom prst="rect">
            <a:avLst/>
          </a:prstGeom>
          <a:blipFill>
            <a:blip r:embed="rId28" cstate="print"/>
            <a:stretch>
              <a:fillRect/>
            </a:stretch>
          </a:blipFill>
        </p:spPr>
        <p:txBody>
          <a:bodyPr wrap="square" lIns="0" tIns="0" rIns="0" bIns="0" rtlCol="0"/>
          <a:lstStyle/>
          <a:p>
            <a:endParaRPr/>
          </a:p>
        </p:txBody>
      </p:sp>
      <p:sp>
        <p:nvSpPr>
          <p:cNvPr id="63" name="object 63"/>
          <p:cNvSpPr/>
          <p:nvPr/>
        </p:nvSpPr>
        <p:spPr>
          <a:xfrm>
            <a:off x="7764462" y="5159376"/>
            <a:ext cx="515936" cy="255587"/>
          </a:xfrm>
          <a:prstGeom prst="rect">
            <a:avLst/>
          </a:prstGeom>
          <a:blipFill>
            <a:blip r:embed="rId29" cstate="print"/>
            <a:stretch>
              <a:fillRect/>
            </a:stretch>
          </a:blipFill>
        </p:spPr>
        <p:txBody>
          <a:bodyPr wrap="square" lIns="0" tIns="0" rIns="0" bIns="0" rtlCol="0"/>
          <a:lstStyle/>
          <a:p>
            <a:endParaRPr/>
          </a:p>
        </p:txBody>
      </p:sp>
      <p:sp>
        <p:nvSpPr>
          <p:cNvPr id="64" name="object 64"/>
          <p:cNvSpPr/>
          <p:nvPr/>
        </p:nvSpPr>
        <p:spPr>
          <a:xfrm>
            <a:off x="7875587" y="5565776"/>
            <a:ext cx="1011236" cy="261937"/>
          </a:xfrm>
          <a:prstGeom prst="rect">
            <a:avLst/>
          </a:prstGeom>
          <a:blipFill>
            <a:blip r:embed="rId30" cstate="print"/>
            <a:stretch>
              <a:fillRect/>
            </a:stretch>
          </a:blipFill>
        </p:spPr>
        <p:txBody>
          <a:bodyPr wrap="square" lIns="0" tIns="0" rIns="0" bIns="0" rtlCol="0"/>
          <a:lstStyle/>
          <a:p>
            <a:endParaRPr/>
          </a:p>
        </p:txBody>
      </p:sp>
      <p:sp>
        <p:nvSpPr>
          <p:cNvPr id="65" name="object 65"/>
          <p:cNvSpPr/>
          <p:nvPr/>
        </p:nvSpPr>
        <p:spPr>
          <a:xfrm>
            <a:off x="6359525" y="5441951"/>
            <a:ext cx="1269998" cy="301625"/>
          </a:xfrm>
          <a:prstGeom prst="rect">
            <a:avLst/>
          </a:prstGeom>
          <a:blipFill>
            <a:blip r:embed="rId31" cstate="print"/>
            <a:stretch>
              <a:fillRect/>
            </a:stretch>
          </a:blipFill>
        </p:spPr>
        <p:txBody>
          <a:bodyPr wrap="square" lIns="0" tIns="0" rIns="0" bIns="0" rtlCol="0"/>
          <a:lstStyle/>
          <a:p>
            <a:endParaRPr/>
          </a:p>
        </p:txBody>
      </p:sp>
      <p:sp>
        <p:nvSpPr>
          <p:cNvPr id="66" name="object 66"/>
          <p:cNvSpPr/>
          <p:nvPr/>
        </p:nvSpPr>
        <p:spPr>
          <a:xfrm>
            <a:off x="5087938" y="5194301"/>
            <a:ext cx="976311" cy="300037"/>
          </a:xfrm>
          <a:prstGeom prst="rect">
            <a:avLst/>
          </a:prstGeom>
          <a:blipFill>
            <a:blip r:embed="rId32" cstate="print"/>
            <a:stretch>
              <a:fillRect/>
            </a:stretch>
          </a:blipFill>
        </p:spPr>
        <p:txBody>
          <a:bodyPr wrap="square" lIns="0" tIns="0" rIns="0" bIns="0" rtlCol="0"/>
          <a:lstStyle/>
          <a:p>
            <a:endParaRPr/>
          </a:p>
        </p:txBody>
      </p:sp>
      <p:sp>
        <p:nvSpPr>
          <p:cNvPr id="67" name="object 67"/>
          <p:cNvSpPr/>
          <p:nvPr/>
        </p:nvSpPr>
        <p:spPr>
          <a:xfrm>
            <a:off x="5080001" y="5919787"/>
            <a:ext cx="1030287" cy="342900"/>
          </a:xfrm>
          <a:prstGeom prst="rect">
            <a:avLst/>
          </a:prstGeom>
          <a:blipFill>
            <a:blip r:embed="rId33" cstate="print"/>
            <a:stretch>
              <a:fillRect/>
            </a:stretch>
          </a:blipFill>
        </p:spPr>
        <p:txBody>
          <a:bodyPr wrap="square" lIns="0" tIns="0" rIns="0" bIns="0" rtlCol="0"/>
          <a:lstStyle/>
          <a:p>
            <a:endParaRPr/>
          </a:p>
        </p:txBody>
      </p:sp>
      <p:sp>
        <p:nvSpPr>
          <p:cNvPr id="68" name="object 68"/>
          <p:cNvSpPr/>
          <p:nvPr/>
        </p:nvSpPr>
        <p:spPr>
          <a:xfrm>
            <a:off x="5018088" y="5548314"/>
            <a:ext cx="1190625" cy="238123"/>
          </a:xfrm>
          <a:prstGeom prst="rect">
            <a:avLst/>
          </a:prstGeom>
          <a:blipFill>
            <a:blip r:embed="rId34" cstate="print"/>
            <a:stretch>
              <a:fillRect/>
            </a:stretch>
          </a:blipFill>
        </p:spPr>
        <p:txBody>
          <a:bodyPr wrap="square" lIns="0" tIns="0" rIns="0" bIns="0" rtlCol="0"/>
          <a:lstStyle/>
          <a:p>
            <a:endParaRPr/>
          </a:p>
        </p:txBody>
      </p:sp>
      <p:sp>
        <p:nvSpPr>
          <p:cNvPr id="69" name="object 69"/>
          <p:cNvSpPr/>
          <p:nvPr/>
        </p:nvSpPr>
        <p:spPr>
          <a:xfrm>
            <a:off x="8207438" y="2535376"/>
            <a:ext cx="1234440" cy="1022465"/>
          </a:xfrm>
          <a:prstGeom prst="rect">
            <a:avLst/>
          </a:prstGeom>
          <a:blipFill>
            <a:blip r:embed="rId35" cstate="print"/>
            <a:stretch>
              <a:fillRect/>
            </a:stretch>
          </a:blipFill>
        </p:spPr>
        <p:txBody>
          <a:bodyPr wrap="square" lIns="0" tIns="0" rIns="0" bIns="0" rtlCol="0"/>
          <a:lstStyle/>
          <a:p>
            <a:endParaRPr/>
          </a:p>
        </p:txBody>
      </p:sp>
      <p:sp>
        <p:nvSpPr>
          <p:cNvPr id="70" name="object 70"/>
          <p:cNvSpPr/>
          <p:nvPr/>
        </p:nvSpPr>
        <p:spPr>
          <a:xfrm>
            <a:off x="8411096" y="2855418"/>
            <a:ext cx="802177" cy="394854"/>
          </a:xfrm>
          <a:prstGeom prst="rect">
            <a:avLst/>
          </a:prstGeom>
          <a:blipFill>
            <a:blip r:embed="rId36" cstate="print"/>
            <a:stretch>
              <a:fillRect/>
            </a:stretch>
          </a:blipFill>
        </p:spPr>
        <p:txBody>
          <a:bodyPr wrap="square" lIns="0" tIns="0" rIns="0" bIns="0" rtlCol="0"/>
          <a:lstStyle/>
          <a:p>
            <a:endParaRPr/>
          </a:p>
        </p:txBody>
      </p:sp>
      <p:sp>
        <p:nvSpPr>
          <p:cNvPr id="71" name="object 71"/>
          <p:cNvSpPr/>
          <p:nvPr/>
        </p:nvSpPr>
        <p:spPr>
          <a:xfrm>
            <a:off x="8253412" y="2557463"/>
            <a:ext cx="1143000" cy="932180"/>
          </a:xfrm>
          <a:custGeom>
            <a:avLst/>
            <a:gdLst/>
            <a:ahLst/>
            <a:cxnLst/>
            <a:rect l="l" t="t" r="r" b="b"/>
            <a:pathLst>
              <a:path w="1143000" h="932179">
                <a:moveTo>
                  <a:pt x="0" y="931861"/>
                </a:moveTo>
                <a:lnTo>
                  <a:pt x="1143000" y="931861"/>
                </a:lnTo>
                <a:lnTo>
                  <a:pt x="1143000" y="0"/>
                </a:lnTo>
                <a:lnTo>
                  <a:pt x="0" y="0"/>
                </a:lnTo>
                <a:lnTo>
                  <a:pt x="0" y="931861"/>
                </a:lnTo>
                <a:close/>
              </a:path>
            </a:pathLst>
          </a:custGeom>
          <a:solidFill>
            <a:srgbClr val="2071B3"/>
          </a:solidFill>
        </p:spPr>
        <p:txBody>
          <a:bodyPr wrap="square" lIns="0" tIns="0" rIns="0" bIns="0" rtlCol="0"/>
          <a:lstStyle/>
          <a:p>
            <a:endParaRPr/>
          </a:p>
        </p:txBody>
      </p:sp>
      <p:sp>
        <p:nvSpPr>
          <p:cNvPr id="72" name="object 72"/>
          <p:cNvSpPr txBox="1"/>
          <p:nvPr/>
        </p:nvSpPr>
        <p:spPr>
          <a:xfrm>
            <a:off x="8253412" y="2557463"/>
            <a:ext cx="1143000" cy="608500"/>
          </a:xfrm>
          <a:prstGeom prst="rect">
            <a:avLst/>
          </a:prstGeom>
        </p:spPr>
        <p:txBody>
          <a:bodyPr vert="horz" wrap="square" lIns="0" tIns="635" rIns="0" bIns="0" rtlCol="0">
            <a:spAutoFit/>
          </a:bodyPr>
          <a:lstStyle/>
          <a:p>
            <a:pPr>
              <a:spcBef>
                <a:spcPts val="5"/>
              </a:spcBef>
            </a:pPr>
            <a:endParaRPr sz="2350">
              <a:latin typeface="Times New Roman"/>
              <a:cs typeface="Times New Roman"/>
            </a:endParaRPr>
          </a:p>
          <a:p>
            <a:pPr marL="235585"/>
            <a:r>
              <a:rPr sz="1600" dirty="0">
                <a:solidFill>
                  <a:srgbClr val="FFFFFF"/>
                </a:solidFill>
                <a:latin typeface="Arial"/>
                <a:cs typeface="Arial"/>
              </a:rPr>
              <a:t>SparkR</a:t>
            </a:r>
            <a:endParaRPr sz="1600">
              <a:latin typeface="Arial"/>
              <a:cs typeface="Arial"/>
            </a:endParaRPr>
          </a:p>
        </p:txBody>
      </p:sp>
      <p:sp>
        <p:nvSpPr>
          <p:cNvPr id="73" name="object 73"/>
          <p:cNvSpPr/>
          <p:nvPr/>
        </p:nvSpPr>
        <p:spPr>
          <a:xfrm>
            <a:off x="8668791" y="2244435"/>
            <a:ext cx="295102" cy="378228"/>
          </a:xfrm>
          <a:prstGeom prst="rect">
            <a:avLst/>
          </a:prstGeom>
          <a:blipFill>
            <a:blip r:embed="rId37" cstate="print"/>
            <a:stretch>
              <a:fillRect/>
            </a:stretch>
          </a:blipFill>
        </p:spPr>
        <p:txBody>
          <a:bodyPr wrap="square" lIns="0" tIns="0" rIns="0" bIns="0" rtlCol="0"/>
          <a:lstStyle/>
          <a:p>
            <a:endParaRPr/>
          </a:p>
        </p:txBody>
      </p:sp>
      <p:sp>
        <p:nvSpPr>
          <p:cNvPr id="74" name="object 74"/>
          <p:cNvSpPr/>
          <p:nvPr/>
        </p:nvSpPr>
        <p:spPr>
          <a:xfrm>
            <a:off x="8816668" y="2395310"/>
            <a:ext cx="8255" cy="162560"/>
          </a:xfrm>
          <a:custGeom>
            <a:avLst/>
            <a:gdLst/>
            <a:ahLst/>
            <a:cxnLst/>
            <a:rect l="l" t="t" r="r" b="b"/>
            <a:pathLst>
              <a:path w="8254" h="162560">
                <a:moveTo>
                  <a:pt x="8245" y="162151"/>
                </a:moveTo>
                <a:lnTo>
                  <a:pt x="0" y="0"/>
                </a:lnTo>
              </a:path>
            </a:pathLst>
          </a:custGeom>
          <a:ln w="25399">
            <a:solidFill>
              <a:srgbClr val="009CE1"/>
            </a:solidFill>
          </a:ln>
        </p:spPr>
        <p:txBody>
          <a:bodyPr wrap="square" lIns="0" tIns="0" rIns="0" bIns="0" rtlCol="0"/>
          <a:lstStyle/>
          <a:p>
            <a:endParaRPr/>
          </a:p>
        </p:txBody>
      </p:sp>
      <p:sp>
        <p:nvSpPr>
          <p:cNvPr id="75" name="object 75"/>
          <p:cNvSpPr/>
          <p:nvPr/>
        </p:nvSpPr>
        <p:spPr>
          <a:xfrm>
            <a:off x="8761641" y="2370137"/>
            <a:ext cx="118110" cy="118110"/>
          </a:xfrm>
          <a:custGeom>
            <a:avLst/>
            <a:gdLst/>
            <a:ahLst/>
            <a:cxnLst/>
            <a:rect l="l" t="t" r="r" b="b"/>
            <a:pathLst>
              <a:path w="118109" h="118110">
                <a:moveTo>
                  <a:pt x="53746" y="0"/>
                </a:moveTo>
                <a:lnTo>
                  <a:pt x="0" y="103924"/>
                </a:lnTo>
                <a:lnTo>
                  <a:pt x="2438" y="111594"/>
                </a:lnTo>
                <a:lnTo>
                  <a:pt x="14897" y="118033"/>
                </a:lnTo>
                <a:lnTo>
                  <a:pt x="22555" y="115595"/>
                </a:lnTo>
                <a:lnTo>
                  <a:pt x="56299" y="50342"/>
                </a:lnTo>
                <a:lnTo>
                  <a:pt x="86646" y="50342"/>
                </a:lnTo>
                <a:lnTo>
                  <a:pt x="53746" y="0"/>
                </a:lnTo>
                <a:close/>
              </a:path>
              <a:path w="118109" h="118110">
                <a:moveTo>
                  <a:pt x="86646" y="50342"/>
                </a:moveTo>
                <a:lnTo>
                  <a:pt x="56299" y="50342"/>
                </a:lnTo>
                <a:lnTo>
                  <a:pt x="96494" y="111836"/>
                </a:lnTo>
                <a:lnTo>
                  <a:pt x="104368" y="113487"/>
                </a:lnTo>
                <a:lnTo>
                  <a:pt x="116103" y="105816"/>
                </a:lnTo>
                <a:lnTo>
                  <a:pt x="117754" y="97942"/>
                </a:lnTo>
                <a:lnTo>
                  <a:pt x="86646" y="50342"/>
                </a:lnTo>
                <a:close/>
              </a:path>
            </a:pathLst>
          </a:custGeom>
          <a:solidFill>
            <a:srgbClr val="009CE1"/>
          </a:solidFill>
        </p:spPr>
        <p:txBody>
          <a:bodyPr wrap="square" lIns="0" tIns="0" rIns="0" bIns="0" rtlCol="0"/>
          <a:lstStyle/>
          <a:p>
            <a:endParaRPr/>
          </a:p>
        </p:txBody>
      </p:sp>
      <p:sp>
        <p:nvSpPr>
          <p:cNvPr id="76" name="object 76"/>
          <p:cNvSpPr txBox="1"/>
          <p:nvPr/>
        </p:nvSpPr>
        <p:spPr>
          <a:xfrm>
            <a:off x="8208703" y="1452951"/>
            <a:ext cx="1050925" cy="798830"/>
          </a:xfrm>
          <a:prstGeom prst="rect">
            <a:avLst/>
          </a:prstGeom>
        </p:spPr>
        <p:txBody>
          <a:bodyPr vert="horz" wrap="square" lIns="0" tIns="13970" rIns="0" bIns="0" rtlCol="0">
            <a:spAutoFit/>
          </a:bodyPr>
          <a:lstStyle/>
          <a:p>
            <a:pPr algn="ctr">
              <a:spcBef>
                <a:spcPts val="110"/>
              </a:spcBef>
            </a:pPr>
            <a:r>
              <a:rPr sz="1200" dirty="0">
                <a:solidFill>
                  <a:srgbClr val="4B4B4B"/>
                </a:solidFill>
                <a:latin typeface="Arial"/>
                <a:cs typeface="Arial"/>
              </a:rPr>
              <a:t>Execute</a:t>
            </a:r>
            <a:r>
              <a:rPr sz="1200" spc="-100" dirty="0">
                <a:solidFill>
                  <a:srgbClr val="4B4B4B"/>
                </a:solidFill>
                <a:latin typeface="Arial"/>
                <a:cs typeface="Arial"/>
              </a:rPr>
              <a:t> </a:t>
            </a:r>
            <a:r>
              <a:rPr sz="1200" dirty="0">
                <a:solidFill>
                  <a:srgbClr val="4B4B4B"/>
                </a:solidFill>
                <a:latin typeface="Arial"/>
                <a:cs typeface="Arial"/>
              </a:rPr>
              <a:t>R</a:t>
            </a:r>
            <a:endParaRPr sz="1200">
              <a:latin typeface="Arial"/>
              <a:cs typeface="Arial"/>
            </a:endParaRPr>
          </a:p>
          <a:p>
            <a:pPr marL="12065" marR="5080" algn="ctr">
              <a:lnSpc>
                <a:spcPct val="101099"/>
              </a:lnSpc>
              <a:spcBef>
                <a:spcPts val="229"/>
              </a:spcBef>
            </a:pPr>
            <a:r>
              <a:rPr sz="1200" dirty="0">
                <a:solidFill>
                  <a:srgbClr val="4B4B4B"/>
                </a:solidFill>
                <a:latin typeface="Arial"/>
                <a:cs typeface="Arial"/>
              </a:rPr>
              <a:t>Statistical</a:t>
            </a:r>
            <a:r>
              <a:rPr sz="1200" spc="-100" dirty="0">
                <a:solidFill>
                  <a:srgbClr val="4B4B4B"/>
                </a:solidFill>
                <a:latin typeface="Arial"/>
                <a:cs typeface="Arial"/>
              </a:rPr>
              <a:t> </a:t>
            </a:r>
            <a:r>
              <a:rPr sz="1200" dirty="0">
                <a:solidFill>
                  <a:srgbClr val="4B4B4B"/>
                </a:solidFill>
                <a:latin typeface="Arial"/>
                <a:cs typeface="Arial"/>
              </a:rPr>
              <a:t>code  against Spark  Code</a:t>
            </a:r>
            <a:endParaRPr sz="1200">
              <a:latin typeface="Arial"/>
              <a:cs typeface="Arial"/>
            </a:endParaRPr>
          </a:p>
        </p:txBody>
      </p:sp>
    </p:spTree>
    <p:extLst>
      <p:ext uri="{BB962C8B-B14F-4D97-AF65-F5344CB8AC3E}">
        <p14:creationId xmlns:p14="http://schemas.microsoft.com/office/powerpoint/2010/main" val="5836449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38200" y="388691"/>
            <a:ext cx="10375232" cy="609398"/>
          </a:xfrm>
          <a:prstGeom prst="rect">
            <a:avLst/>
          </a:prstGeom>
        </p:spPr>
        <p:txBody>
          <a:bodyPr vert="horz" wrap="square" lIns="0" tIns="0" rIns="0" bIns="0" rtlCol="0">
            <a:spAutoFit/>
          </a:bodyPr>
          <a:lstStyle/>
          <a:p>
            <a:pPr marL="12700"/>
            <a:r>
              <a:rPr dirty="0"/>
              <a:t>Libraries</a:t>
            </a:r>
            <a:r>
              <a:rPr spc="-110" dirty="0"/>
              <a:t> </a:t>
            </a:r>
            <a:r>
              <a:rPr dirty="0"/>
              <a:t>Usage</a:t>
            </a:r>
            <a:r>
              <a:rPr sz="2550" baseline="26143" dirty="0">
                <a:solidFill>
                  <a:srgbClr val="4353FF"/>
                </a:solidFill>
              </a:rPr>
              <a:t>1</a:t>
            </a:r>
            <a:endParaRPr sz="2550" baseline="26143"/>
          </a:p>
        </p:txBody>
      </p:sp>
      <p:sp>
        <p:nvSpPr>
          <p:cNvPr id="4" name="object 4"/>
          <p:cNvSpPr txBox="1"/>
          <p:nvPr/>
        </p:nvSpPr>
        <p:spPr>
          <a:xfrm>
            <a:off x="1768475" y="1282701"/>
            <a:ext cx="2279650" cy="315595"/>
          </a:xfrm>
          <a:prstGeom prst="rect">
            <a:avLst/>
          </a:prstGeom>
        </p:spPr>
        <p:txBody>
          <a:bodyPr vert="horz" wrap="square" lIns="0" tIns="0" rIns="0" bIns="0" rtlCol="0">
            <a:spAutoFit/>
          </a:bodyPr>
          <a:lstStyle/>
          <a:p>
            <a:pPr marL="12700"/>
            <a:r>
              <a:rPr sz="2000" spc="-200" dirty="0">
                <a:solidFill>
                  <a:prstClr val="black"/>
                </a:solidFill>
                <a:latin typeface="Arial"/>
                <a:cs typeface="Arial"/>
              </a:rPr>
              <a:t>§  </a:t>
            </a:r>
            <a:r>
              <a:rPr sz="2000" b="1" dirty="0">
                <a:solidFill>
                  <a:prstClr val="black"/>
                </a:solidFill>
                <a:latin typeface="Arial"/>
                <a:cs typeface="Arial"/>
              </a:rPr>
              <a:t>SparkSQL −</a:t>
            </a:r>
            <a:r>
              <a:rPr sz="2000" b="1" spc="65" dirty="0">
                <a:solidFill>
                  <a:prstClr val="black"/>
                </a:solidFill>
                <a:latin typeface="Arial"/>
                <a:cs typeface="Arial"/>
              </a:rPr>
              <a:t> </a:t>
            </a:r>
            <a:r>
              <a:rPr sz="2000" b="1" spc="-5" dirty="0">
                <a:solidFill>
                  <a:prstClr val="black"/>
                </a:solidFill>
                <a:latin typeface="Arial"/>
                <a:cs typeface="Arial"/>
              </a:rPr>
              <a:t>69%</a:t>
            </a:r>
            <a:endParaRPr sz="2000" dirty="0">
              <a:solidFill>
                <a:prstClr val="black"/>
              </a:solidFill>
              <a:latin typeface="Arial"/>
              <a:cs typeface="Arial"/>
            </a:endParaRPr>
          </a:p>
        </p:txBody>
      </p:sp>
      <p:sp>
        <p:nvSpPr>
          <p:cNvPr id="5" name="object 5"/>
          <p:cNvSpPr txBox="1"/>
          <p:nvPr/>
        </p:nvSpPr>
        <p:spPr>
          <a:xfrm>
            <a:off x="1768475" y="1892301"/>
            <a:ext cx="2505710" cy="315595"/>
          </a:xfrm>
          <a:prstGeom prst="rect">
            <a:avLst/>
          </a:prstGeom>
        </p:spPr>
        <p:txBody>
          <a:bodyPr vert="horz" wrap="square" lIns="0" tIns="0" rIns="0" bIns="0" rtlCol="0">
            <a:spAutoFit/>
          </a:bodyPr>
          <a:lstStyle/>
          <a:p>
            <a:pPr marL="12700"/>
            <a:r>
              <a:rPr sz="2000" spc="-200" dirty="0">
                <a:solidFill>
                  <a:prstClr val="black"/>
                </a:solidFill>
                <a:latin typeface="Arial"/>
                <a:cs typeface="Arial"/>
              </a:rPr>
              <a:t>§  </a:t>
            </a:r>
            <a:r>
              <a:rPr sz="2000" b="1" dirty="0">
                <a:solidFill>
                  <a:prstClr val="black"/>
                </a:solidFill>
                <a:latin typeface="Arial"/>
                <a:cs typeface="Arial"/>
              </a:rPr>
              <a:t>DataFrames −</a:t>
            </a:r>
            <a:r>
              <a:rPr sz="2000" b="1" spc="70" dirty="0">
                <a:solidFill>
                  <a:prstClr val="black"/>
                </a:solidFill>
                <a:latin typeface="Arial"/>
                <a:cs typeface="Arial"/>
              </a:rPr>
              <a:t> </a:t>
            </a:r>
            <a:r>
              <a:rPr sz="2000" b="1" spc="-5" dirty="0">
                <a:solidFill>
                  <a:prstClr val="black"/>
                </a:solidFill>
                <a:latin typeface="Arial"/>
                <a:cs typeface="Arial"/>
              </a:rPr>
              <a:t>62%</a:t>
            </a:r>
            <a:endParaRPr sz="2000" dirty="0">
              <a:solidFill>
                <a:prstClr val="black"/>
              </a:solidFill>
              <a:latin typeface="Arial"/>
              <a:cs typeface="Arial"/>
            </a:endParaRPr>
          </a:p>
        </p:txBody>
      </p:sp>
      <p:sp>
        <p:nvSpPr>
          <p:cNvPr id="6" name="object 6"/>
          <p:cNvSpPr txBox="1"/>
          <p:nvPr/>
        </p:nvSpPr>
        <p:spPr>
          <a:xfrm>
            <a:off x="1768476" y="2501901"/>
            <a:ext cx="3070225" cy="315595"/>
          </a:xfrm>
          <a:prstGeom prst="rect">
            <a:avLst/>
          </a:prstGeom>
        </p:spPr>
        <p:txBody>
          <a:bodyPr vert="horz" wrap="square" lIns="0" tIns="0" rIns="0" bIns="0" rtlCol="0">
            <a:spAutoFit/>
          </a:bodyPr>
          <a:lstStyle/>
          <a:p>
            <a:pPr marL="12700"/>
            <a:r>
              <a:rPr sz="2000" spc="-200" dirty="0">
                <a:solidFill>
                  <a:prstClr val="black"/>
                </a:solidFill>
                <a:latin typeface="Arial"/>
                <a:cs typeface="Arial"/>
              </a:rPr>
              <a:t>§  </a:t>
            </a:r>
            <a:r>
              <a:rPr sz="2000" b="1" dirty="0">
                <a:solidFill>
                  <a:prstClr val="black"/>
                </a:solidFill>
                <a:latin typeface="Arial"/>
                <a:cs typeface="Arial"/>
              </a:rPr>
              <a:t>Spark Streaming −</a:t>
            </a:r>
            <a:r>
              <a:rPr sz="2000" b="1" spc="65" dirty="0">
                <a:solidFill>
                  <a:prstClr val="black"/>
                </a:solidFill>
                <a:latin typeface="Arial"/>
                <a:cs typeface="Arial"/>
              </a:rPr>
              <a:t> </a:t>
            </a:r>
            <a:r>
              <a:rPr sz="2000" b="1" spc="-5" dirty="0">
                <a:solidFill>
                  <a:prstClr val="black"/>
                </a:solidFill>
                <a:latin typeface="Arial"/>
                <a:cs typeface="Arial"/>
              </a:rPr>
              <a:t>58%</a:t>
            </a:r>
            <a:endParaRPr sz="2000" dirty="0">
              <a:solidFill>
                <a:prstClr val="black"/>
              </a:solidFill>
              <a:latin typeface="Arial"/>
              <a:cs typeface="Arial"/>
            </a:endParaRPr>
          </a:p>
        </p:txBody>
      </p:sp>
      <p:sp>
        <p:nvSpPr>
          <p:cNvPr id="7" name="object 7"/>
          <p:cNvSpPr txBox="1"/>
          <p:nvPr/>
        </p:nvSpPr>
        <p:spPr>
          <a:xfrm>
            <a:off x="1768475" y="3111501"/>
            <a:ext cx="2702560" cy="315595"/>
          </a:xfrm>
          <a:prstGeom prst="rect">
            <a:avLst/>
          </a:prstGeom>
        </p:spPr>
        <p:txBody>
          <a:bodyPr vert="horz" wrap="square" lIns="0" tIns="0" rIns="0" bIns="0" rtlCol="0">
            <a:spAutoFit/>
          </a:bodyPr>
          <a:lstStyle/>
          <a:p>
            <a:pPr marL="12700"/>
            <a:r>
              <a:rPr sz="2000" spc="-200" dirty="0">
                <a:solidFill>
                  <a:prstClr val="black"/>
                </a:solidFill>
                <a:latin typeface="Arial"/>
                <a:cs typeface="Arial"/>
              </a:rPr>
              <a:t>§  </a:t>
            </a:r>
            <a:r>
              <a:rPr sz="2000" b="1" dirty="0">
                <a:solidFill>
                  <a:prstClr val="black"/>
                </a:solidFill>
                <a:latin typeface="Arial"/>
                <a:cs typeface="Arial"/>
              </a:rPr>
              <a:t>MLlib/GraphX −</a:t>
            </a:r>
            <a:r>
              <a:rPr sz="2000" b="1" spc="70" dirty="0">
                <a:solidFill>
                  <a:prstClr val="black"/>
                </a:solidFill>
                <a:latin typeface="Arial"/>
                <a:cs typeface="Arial"/>
              </a:rPr>
              <a:t> </a:t>
            </a:r>
            <a:r>
              <a:rPr sz="2000" b="1" spc="-5" dirty="0">
                <a:solidFill>
                  <a:prstClr val="black"/>
                </a:solidFill>
                <a:latin typeface="Arial"/>
                <a:cs typeface="Arial"/>
              </a:rPr>
              <a:t>58%</a:t>
            </a:r>
            <a:endParaRPr sz="2000">
              <a:solidFill>
                <a:prstClr val="black"/>
              </a:solidFill>
              <a:latin typeface="Arial"/>
              <a:cs typeface="Arial"/>
            </a:endParaRPr>
          </a:p>
        </p:txBody>
      </p:sp>
      <p:sp>
        <p:nvSpPr>
          <p:cNvPr id="8" name="object 8"/>
          <p:cNvSpPr txBox="1"/>
          <p:nvPr/>
        </p:nvSpPr>
        <p:spPr>
          <a:xfrm>
            <a:off x="3485743" y="5117782"/>
            <a:ext cx="5360670" cy="314960"/>
          </a:xfrm>
          <a:prstGeom prst="rect">
            <a:avLst/>
          </a:prstGeom>
        </p:spPr>
        <p:txBody>
          <a:bodyPr vert="horz" wrap="square" lIns="0" tIns="0" rIns="0" bIns="0" rtlCol="0">
            <a:spAutoFit/>
          </a:bodyPr>
          <a:lstStyle/>
          <a:p>
            <a:pPr marL="12700"/>
            <a:r>
              <a:rPr sz="2000" b="1" dirty="0">
                <a:solidFill>
                  <a:srgbClr val="0000FF"/>
                </a:solidFill>
                <a:latin typeface="Arial"/>
                <a:cs typeface="Arial"/>
              </a:rPr>
              <a:t>75% of users use more than one</a:t>
            </a:r>
            <a:r>
              <a:rPr sz="2000" b="1" spc="-105" dirty="0">
                <a:solidFill>
                  <a:srgbClr val="0000FF"/>
                </a:solidFill>
                <a:latin typeface="Arial"/>
                <a:cs typeface="Arial"/>
              </a:rPr>
              <a:t> </a:t>
            </a:r>
            <a:r>
              <a:rPr sz="2000" b="1" dirty="0">
                <a:solidFill>
                  <a:srgbClr val="0000FF"/>
                </a:solidFill>
                <a:latin typeface="Arial"/>
                <a:cs typeface="Arial"/>
              </a:rPr>
              <a:t>component</a:t>
            </a:r>
            <a:endParaRPr sz="2000">
              <a:solidFill>
                <a:prstClr val="black"/>
              </a:solidFill>
              <a:latin typeface="Arial"/>
              <a:cs typeface="Arial"/>
            </a:endParaRPr>
          </a:p>
        </p:txBody>
      </p:sp>
      <p:sp>
        <p:nvSpPr>
          <p:cNvPr id="10" name="object 10"/>
          <p:cNvSpPr/>
          <p:nvPr/>
        </p:nvSpPr>
        <p:spPr>
          <a:xfrm>
            <a:off x="5393575" y="2618507"/>
            <a:ext cx="5199608" cy="1009996"/>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11" name="object 11"/>
          <p:cNvSpPr/>
          <p:nvPr/>
        </p:nvSpPr>
        <p:spPr>
          <a:xfrm>
            <a:off x="7442657" y="2930231"/>
            <a:ext cx="1105592" cy="399011"/>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12" name="object 12"/>
          <p:cNvSpPr/>
          <p:nvPr/>
        </p:nvSpPr>
        <p:spPr>
          <a:xfrm>
            <a:off x="5440362" y="2643189"/>
            <a:ext cx="5105400" cy="916305"/>
          </a:xfrm>
          <a:custGeom>
            <a:avLst/>
            <a:gdLst/>
            <a:ahLst/>
            <a:cxnLst/>
            <a:rect l="l" t="t" r="r" b="b"/>
            <a:pathLst>
              <a:path w="5105400" h="916304">
                <a:moveTo>
                  <a:pt x="0" y="915986"/>
                </a:moveTo>
                <a:lnTo>
                  <a:pt x="5105400" y="915986"/>
                </a:lnTo>
                <a:lnTo>
                  <a:pt x="5105400" y="0"/>
                </a:lnTo>
                <a:lnTo>
                  <a:pt x="0" y="0"/>
                </a:lnTo>
                <a:lnTo>
                  <a:pt x="0" y="915986"/>
                </a:lnTo>
                <a:close/>
              </a:path>
            </a:pathLst>
          </a:custGeom>
          <a:solidFill>
            <a:srgbClr val="F18200"/>
          </a:solidFill>
        </p:spPr>
        <p:txBody>
          <a:bodyPr wrap="square" lIns="0" tIns="0" rIns="0" bIns="0" rtlCol="0"/>
          <a:lstStyle/>
          <a:p>
            <a:endParaRPr>
              <a:solidFill>
                <a:prstClr val="black"/>
              </a:solidFill>
            </a:endParaRPr>
          </a:p>
        </p:txBody>
      </p:sp>
      <p:sp>
        <p:nvSpPr>
          <p:cNvPr id="13" name="object 13"/>
          <p:cNvSpPr txBox="1"/>
          <p:nvPr/>
        </p:nvSpPr>
        <p:spPr>
          <a:xfrm>
            <a:off x="7502232" y="2979268"/>
            <a:ext cx="986790" cy="252729"/>
          </a:xfrm>
          <a:prstGeom prst="rect">
            <a:avLst/>
          </a:prstGeom>
        </p:spPr>
        <p:txBody>
          <a:bodyPr vert="horz" wrap="square" lIns="0" tIns="0" rIns="0" bIns="0" rtlCol="0">
            <a:spAutoFit/>
          </a:bodyPr>
          <a:lstStyle/>
          <a:p>
            <a:pPr marL="12700"/>
            <a:r>
              <a:rPr sz="1600" spc="-60" dirty="0">
                <a:solidFill>
                  <a:srgbClr val="FFFFFF"/>
                </a:solidFill>
                <a:latin typeface="Arial"/>
                <a:cs typeface="Arial"/>
              </a:rPr>
              <a:t>Spark</a:t>
            </a:r>
            <a:r>
              <a:rPr sz="1600" spc="-85" dirty="0">
                <a:solidFill>
                  <a:srgbClr val="FFFFFF"/>
                </a:solidFill>
                <a:latin typeface="Arial"/>
                <a:cs typeface="Arial"/>
              </a:rPr>
              <a:t> </a:t>
            </a:r>
            <a:r>
              <a:rPr sz="1600" spc="-60" dirty="0">
                <a:solidFill>
                  <a:srgbClr val="FFFFFF"/>
                </a:solidFill>
                <a:latin typeface="Arial"/>
                <a:cs typeface="Arial"/>
              </a:rPr>
              <a:t>Core</a:t>
            </a:r>
            <a:endParaRPr sz="1600">
              <a:solidFill>
                <a:prstClr val="black"/>
              </a:solidFill>
              <a:latin typeface="Arial"/>
              <a:cs typeface="Arial"/>
            </a:endParaRPr>
          </a:p>
        </p:txBody>
      </p:sp>
      <p:sp>
        <p:nvSpPr>
          <p:cNvPr id="14" name="object 14"/>
          <p:cNvSpPr/>
          <p:nvPr/>
        </p:nvSpPr>
        <p:spPr>
          <a:xfrm>
            <a:off x="5393575" y="1113905"/>
            <a:ext cx="1284312" cy="1463039"/>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15" name="object 15"/>
          <p:cNvSpPr/>
          <p:nvPr/>
        </p:nvSpPr>
        <p:spPr>
          <a:xfrm>
            <a:off x="5497487" y="1654227"/>
            <a:ext cx="1093123" cy="394854"/>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16" name="object 16"/>
          <p:cNvSpPr txBox="1"/>
          <p:nvPr/>
        </p:nvSpPr>
        <p:spPr>
          <a:xfrm>
            <a:off x="5440362" y="1136651"/>
            <a:ext cx="1193800" cy="838691"/>
          </a:xfrm>
          <a:prstGeom prst="rect">
            <a:avLst/>
          </a:prstGeom>
          <a:solidFill>
            <a:srgbClr val="006C9B"/>
          </a:solidFill>
        </p:spPr>
        <p:txBody>
          <a:bodyPr vert="horz" wrap="square" lIns="0" tIns="0" rIns="0" bIns="0" rtlCol="0">
            <a:spAutoFit/>
          </a:bodyPr>
          <a:lstStyle/>
          <a:p>
            <a:endParaRPr sz="1600">
              <a:solidFill>
                <a:prstClr val="black"/>
              </a:solidFill>
              <a:latin typeface="Times New Roman"/>
              <a:cs typeface="Times New Roman"/>
            </a:endParaRPr>
          </a:p>
          <a:p>
            <a:pPr>
              <a:spcBef>
                <a:spcPts val="10"/>
              </a:spcBef>
            </a:pPr>
            <a:endParaRPr sz="2250">
              <a:solidFill>
                <a:prstClr val="black"/>
              </a:solidFill>
              <a:latin typeface="Times New Roman"/>
              <a:cs typeface="Times New Roman"/>
            </a:endParaRPr>
          </a:p>
          <a:p>
            <a:pPr marL="134620"/>
            <a:r>
              <a:rPr sz="1600" spc="-60" dirty="0">
                <a:solidFill>
                  <a:srgbClr val="FFFFFF"/>
                </a:solidFill>
                <a:latin typeface="Arial"/>
                <a:cs typeface="Arial"/>
              </a:rPr>
              <a:t>Spark</a:t>
            </a:r>
            <a:r>
              <a:rPr sz="1600" spc="-95" dirty="0">
                <a:solidFill>
                  <a:srgbClr val="FFFFFF"/>
                </a:solidFill>
                <a:latin typeface="Arial"/>
                <a:cs typeface="Arial"/>
              </a:rPr>
              <a:t> </a:t>
            </a:r>
            <a:r>
              <a:rPr sz="1600" spc="-70" dirty="0">
                <a:solidFill>
                  <a:srgbClr val="FFFFFF"/>
                </a:solidFill>
                <a:latin typeface="Arial"/>
                <a:cs typeface="Arial"/>
              </a:rPr>
              <a:t>SQL</a:t>
            </a:r>
            <a:endParaRPr sz="1600">
              <a:solidFill>
                <a:prstClr val="black"/>
              </a:solidFill>
              <a:latin typeface="Arial"/>
              <a:cs typeface="Arial"/>
            </a:endParaRPr>
          </a:p>
        </p:txBody>
      </p:sp>
      <p:sp>
        <p:nvSpPr>
          <p:cNvPr id="17" name="object 17"/>
          <p:cNvSpPr/>
          <p:nvPr/>
        </p:nvSpPr>
        <p:spPr>
          <a:xfrm>
            <a:off x="6694513" y="1113905"/>
            <a:ext cx="1288478" cy="1463039"/>
          </a:xfrm>
          <a:prstGeom prst="rect">
            <a:avLst/>
          </a:prstGeom>
          <a:blipFill>
            <a:blip r:embed="rId6" cstate="print"/>
            <a:stretch>
              <a:fillRect/>
            </a:stretch>
          </a:blipFill>
        </p:spPr>
        <p:txBody>
          <a:bodyPr wrap="square" lIns="0" tIns="0" rIns="0" bIns="0" rtlCol="0"/>
          <a:lstStyle/>
          <a:p>
            <a:endParaRPr>
              <a:solidFill>
                <a:prstClr val="black"/>
              </a:solidFill>
            </a:endParaRPr>
          </a:p>
        </p:txBody>
      </p:sp>
      <p:sp>
        <p:nvSpPr>
          <p:cNvPr id="18" name="object 18"/>
          <p:cNvSpPr/>
          <p:nvPr/>
        </p:nvSpPr>
        <p:spPr>
          <a:xfrm>
            <a:off x="6835826" y="1529538"/>
            <a:ext cx="993371" cy="640079"/>
          </a:xfrm>
          <a:prstGeom prst="rect">
            <a:avLst/>
          </a:prstGeom>
          <a:blipFill>
            <a:blip r:embed="rId7" cstate="print"/>
            <a:stretch>
              <a:fillRect/>
            </a:stretch>
          </a:blipFill>
        </p:spPr>
        <p:txBody>
          <a:bodyPr wrap="square" lIns="0" tIns="0" rIns="0" bIns="0" rtlCol="0"/>
          <a:lstStyle/>
          <a:p>
            <a:endParaRPr>
              <a:solidFill>
                <a:prstClr val="black"/>
              </a:solidFill>
            </a:endParaRPr>
          </a:p>
        </p:txBody>
      </p:sp>
      <p:sp>
        <p:nvSpPr>
          <p:cNvPr id="19" name="object 19"/>
          <p:cNvSpPr txBox="1"/>
          <p:nvPr/>
        </p:nvSpPr>
        <p:spPr>
          <a:xfrm>
            <a:off x="6742112" y="1136650"/>
            <a:ext cx="1193800" cy="969496"/>
          </a:xfrm>
          <a:prstGeom prst="rect">
            <a:avLst/>
          </a:prstGeom>
          <a:solidFill>
            <a:srgbClr val="006C9B"/>
          </a:solidFill>
        </p:spPr>
        <p:txBody>
          <a:bodyPr vert="horz" wrap="square" lIns="0" tIns="0" rIns="0" bIns="0" rtlCol="0">
            <a:spAutoFit/>
          </a:bodyPr>
          <a:lstStyle/>
          <a:p>
            <a:endParaRPr sz="1600">
              <a:solidFill>
                <a:prstClr val="black"/>
              </a:solidFill>
              <a:latin typeface="Times New Roman"/>
              <a:cs typeface="Times New Roman"/>
            </a:endParaRPr>
          </a:p>
          <a:p>
            <a:pPr>
              <a:spcBef>
                <a:spcPts val="50"/>
              </a:spcBef>
            </a:pPr>
            <a:endParaRPr sz="1450">
              <a:solidFill>
                <a:prstClr val="black"/>
              </a:solidFill>
              <a:latin typeface="Times New Roman"/>
              <a:cs typeface="Times New Roman"/>
            </a:endParaRPr>
          </a:p>
          <a:p>
            <a:pPr marL="173990" marR="160020" indent="150495">
              <a:lnSpc>
                <a:spcPts val="1900"/>
              </a:lnSpc>
            </a:pPr>
            <a:r>
              <a:rPr sz="1600" spc="-60" dirty="0">
                <a:solidFill>
                  <a:srgbClr val="FFFFFF"/>
                </a:solidFill>
                <a:latin typeface="Arial"/>
                <a:cs typeface="Arial"/>
              </a:rPr>
              <a:t>Spark  </a:t>
            </a:r>
            <a:r>
              <a:rPr sz="1600" spc="-70" dirty="0">
                <a:solidFill>
                  <a:srgbClr val="FFFFFF"/>
                </a:solidFill>
                <a:latin typeface="Arial"/>
                <a:cs typeface="Arial"/>
              </a:rPr>
              <a:t>S</a:t>
            </a:r>
            <a:r>
              <a:rPr sz="1600" spc="-55" dirty="0">
                <a:solidFill>
                  <a:srgbClr val="FFFFFF"/>
                </a:solidFill>
                <a:latin typeface="Arial"/>
                <a:cs typeface="Arial"/>
              </a:rPr>
              <a:t>t</a:t>
            </a:r>
            <a:r>
              <a:rPr sz="1600" spc="-85" dirty="0">
                <a:solidFill>
                  <a:srgbClr val="FFFFFF"/>
                </a:solidFill>
                <a:latin typeface="Arial"/>
                <a:cs typeface="Arial"/>
              </a:rPr>
              <a:t>r</a:t>
            </a:r>
            <a:r>
              <a:rPr sz="1600" spc="-65" dirty="0">
                <a:solidFill>
                  <a:srgbClr val="FFFFFF"/>
                </a:solidFill>
                <a:latin typeface="Arial"/>
                <a:cs typeface="Arial"/>
              </a:rPr>
              <a:t>eaming</a:t>
            </a:r>
            <a:endParaRPr sz="1600">
              <a:solidFill>
                <a:prstClr val="black"/>
              </a:solidFill>
              <a:latin typeface="Arial"/>
              <a:cs typeface="Arial"/>
            </a:endParaRPr>
          </a:p>
        </p:txBody>
      </p:sp>
      <p:sp>
        <p:nvSpPr>
          <p:cNvPr id="20" name="object 20"/>
          <p:cNvSpPr/>
          <p:nvPr/>
        </p:nvSpPr>
        <p:spPr>
          <a:xfrm>
            <a:off x="7999615" y="1113905"/>
            <a:ext cx="1284312" cy="1463039"/>
          </a:xfrm>
          <a:prstGeom prst="rect">
            <a:avLst/>
          </a:prstGeom>
          <a:blipFill>
            <a:blip r:embed="rId8" cstate="print"/>
            <a:stretch>
              <a:fillRect/>
            </a:stretch>
          </a:blipFill>
        </p:spPr>
        <p:txBody>
          <a:bodyPr wrap="square" lIns="0" tIns="0" rIns="0" bIns="0" rtlCol="0"/>
          <a:lstStyle/>
          <a:p>
            <a:endParaRPr>
              <a:solidFill>
                <a:prstClr val="black"/>
              </a:solidFill>
            </a:endParaRPr>
          </a:p>
        </p:txBody>
      </p:sp>
      <p:sp>
        <p:nvSpPr>
          <p:cNvPr id="21" name="object 21"/>
          <p:cNvSpPr/>
          <p:nvPr/>
        </p:nvSpPr>
        <p:spPr>
          <a:xfrm>
            <a:off x="8049489" y="1566953"/>
            <a:ext cx="1184563" cy="561108"/>
          </a:xfrm>
          <a:prstGeom prst="rect">
            <a:avLst/>
          </a:prstGeom>
          <a:blipFill>
            <a:blip r:embed="rId9" cstate="print"/>
            <a:stretch>
              <a:fillRect/>
            </a:stretch>
          </a:blipFill>
        </p:spPr>
        <p:txBody>
          <a:bodyPr wrap="square" lIns="0" tIns="0" rIns="0" bIns="0" rtlCol="0"/>
          <a:lstStyle/>
          <a:p>
            <a:endParaRPr>
              <a:solidFill>
                <a:prstClr val="black"/>
              </a:solidFill>
            </a:endParaRPr>
          </a:p>
        </p:txBody>
      </p:sp>
      <p:sp>
        <p:nvSpPr>
          <p:cNvPr id="22" name="object 22"/>
          <p:cNvSpPr txBox="1"/>
          <p:nvPr/>
        </p:nvSpPr>
        <p:spPr>
          <a:xfrm>
            <a:off x="8043862" y="1136650"/>
            <a:ext cx="1193800" cy="910506"/>
          </a:xfrm>
          <a:prstGeom prst="rect">
            <a:avLst/>
          </a:prstGeom>
          <a:solidFill>
            <a:srgbClr val="006C9B"/>
          </a:solidFill>
        </p:spPr>
        <p:txBody>
          <a:bodyPr vert="horz" wrap="square" lIns="0" tIns="0" rIns="0" bIns="0" rtlCol="0">
            <a:spAutoFit/>
          </a:bodyPr>
          <a:lstStyle/>
          <a:p>
            <a:endParaRPr sz="1600">
              <a:solidFill>
                <a:prstClr val="black"/>
              </a:solidFill>
              <a:latin typeface="Times New Roman"/>
              <a:cs typeface="Times New Roman"/>
            </a:endParaRPr>
          </a:p>
          <a:p>
            <a:pPr>
              <a:spcBef>
                <a:spcPts val="40"/>
              </a:spcBef>
            </a:pPr>
            <a:endParaRPr sz="1650">
              <a:solidFill>
                <a:prstClr val="black"/>
              </a:solidFill>
              <a:latin typeface="Times New Roman"/>
              <a:cs typeface="Times New Roman"/>
            </a:endParaRPr>
          </a:p>
          <a:p>
            <a:pPr marL="297180">
              <a:lnSpc>
                <a:spcPts val="1910"/>
              </a:lnSpc>
            </a:pPr>
            <a:r>
              <a:rPr sz="1600" spc="-65" dirty="0">
                <a:solidFill>
                  <a:srgbClr val="FFFFFF"/>
                </a:solidFill>
                <a:latin typeface="Arial"/>
                <a:cs typeface="Arial"/>
              </a:rPr>
              <a:t>MLlib</a:t>
            </a:r>
            <a:endParaRPr sz="1600">
              <a:solidFill>
                <a:prstClr val="black"/>
              </a:solidFill>
              <a:latin typeface="Arial"/>
              <a:cs typeface="Arial"/>
            </a:endParaRPr>
          </a:p>
          <a:p>
            <a:pPr marL="86360">
              <a:lnSpc>
                <a:spcPts val="1310"/>
              </a:lnSpc>
            </a:pPr>
            <a:r>
              <a:rPr sz="1100" spc="-40" dirty="0">
                <a:solidFill>
                  <a:srgbClr val="FFFFFF"/>
                </a:solidFill>
                <a:latin typeface="Arial"/>
                <a:cs typeface="Arial"/>
              </a:rPr>
              <a:t>Machine </a:t>
            </a:r>
            <a:r>
              <a:rPr sz="1100" spc="-55" dirty="0">
                <a:solidFill>
                  <a:srgbClr val="FFFFFF"/>
                </a:solidFill>
                <a:latin typeface="Arial"/>
                <a:cs typeface="Arial"/>
              </a:rPr>
              <a:t>Learning</a:t>
            </a:r>
            <a:endParaRPr sz="1100">
              <a:solidFill>
                <a:prstClr val="black"/>
              </a:solidFill>
              <a:latin typeface="Arial"/>
              <a:cs typeface="Arial"/>
            </a:endParaRPr>
          </a:p>
        </p:txBody>
      </p:sp>
      <p:sp>
        <p:nvSpPr>
          <p:cNvPr id="23" name="object 23"/>
          <p:cNvSpPr/>
          <p:nvPr/>
        </p:nvSpPr>
        <p:spPr>
          <a:xfrm>
            <a:off x="9300553" y="1113905"/>
            <a:ext cx="1284312" cy="1463039"/>
          </a:xfrm>
          <a:prstGeom prst="rect">
            <a:avLst/>
          </a:prstGeom>
          <a:blipFill>
            <a:blip r:embed="rId10" cstate="print"/>
            <a:stretch>
              <a:fillRect/>
            </a:stretch>
          </a:blipFill>
        </p:spPr>
        <p:txBody>
          <a:bodyPr wrap="square" lIns="0" tIns="0" rIns="0" bIns="0" rtlCol="0"/>
          <a:lstStyle/>
          <a:p>
            <a:endParaRPr>
              <a:solidFill>
                <a:prstClr val="black"/>
              </a:solidFill>
            </a:endParaRPr>
          </a:p>
        </p:txBody>
      </p:sp>
      <p:sp>
        <p:nvSpPr>
          <p:cNvPr id="24" name="object 24"/>
          <p:cNvSpPr/>
          <p:nvPr/>
        </p:nvSpPr>
        <p:spPr>
          <a:xfrm>
            <a:off x="9516682" y="1566953"/>
            <a:ext cx="802177" cy="561108"/>
          </a:xfrm>
          <a:prstGeom prst="rect">
            <a:avLst/>
          </a:prstGeom>
          <a:blipFill>
            <a:blip r:embed="rId11" cstate="print"/>
            <a:stretch>
              <a:fillRect/>
            </a:stretch>
          </a:blipFill>
        </p:spPr>
        <p:txBody>
          <a:bodyPr wrap="square" lIns="0" tIns="0" rIns="0" bIns="0" rtlCol="0"/>
          <a:lstStyle/>
          <a:p>
            <a:endParaRPr>
              <a:solidFill>
                <a:prstClr val="black"/>
              </a:solidFill>
            </a:endParaRPr>
          </a:p>
        </p:txBody>
      </p:sp>
      <p:sp>
        <p:nvSpPr>
          <p:cNvPr id="25" name="object 25"/>
          <p:cNvSpPr/>
          <p:nvPr/>
        </p:nvSpPr>
        <p:spPr>
          <a:xfrm>
            <a:off x="9345612" y="1136650"/>
            <a:ext cx="1193800" cy="1371600"/>
          </a:xfrm>
          <a:custGeom>
            <a:avLst/>
            <a:gdLst/>
            <a:ahLst/>
            <a:cxnLst/>
            <a:rect l="l" t="t" r="r" b="b"/>
            <a:pathLst>
              <a:path w="1193800" h="1371600">
                <a:moveTo>
                  <a:pt x="0" y="1371600"/>
                </a:moveTo>
                <a:lnTo>
                  <a:pt x="1193800" y="1371600"/>
                </a:lnTo>
                <a:lnTo>
                  <a:pt x="1193800" y="0"/>
                </a:lnTo>
                <a:lnTo>
                  <a:pt x="0" y="0"/>
                </a:lnTo>
                <a:lnTo>
                  <a:pt x="0" y="1371600"/>
                </a:lnTo>
                <a:close/>
              </a:path>
            </a:pathLst>
          </a:custGeom>
          <a:solidFill>
            <a:srgbClr val="006C9B"/>
          </a:solidFill>
        </p:spPr>
        <p:txBody>
          <a:bodyPr wrap="square" lIns="0" tIns="0" rIns="0" bIns="0" rtlCol="0"/>
          <a:lstStyle/>
          <a:p>
            <a:endParaRPr>
              <a:solidFill>
                <a:prstClr val="black"/>
              </a:solidFill>
            </a:endParaRPr>
          </a:p>
        </p:txBody>
      </p:sp>
      <p:sp>
        <p:nvSpPr>
          <p:cNvPr id="26" name="object 26"/>
          <p:cNvSpPr txBox="1"/>
          <p:nvPr/>
        </p:nvSpPr>
        <p:spPr>
          <a:xfrm>
            <a:off x="9586735" y="1616709"/>
            <a:ext cx="661670" cy="419100"/>
          </a:xfrm>
          <a:prstGeom prst="rect">
            <a:avLst/>
          </a:prstGeom>
        </p:spPr>
        <p:txBody>
          <a:bodyPr vert="horz" wrap="square" lIns="0" tIns="0" rIns="0" bIns="0" rtlCol="0">
            <a:spAutoFit/>
          </a:bodyPr>
          <a:lstStyle/>
          <a:p>
            <a:pPr algn="ctr">
              <a:lnSpc>
                <a:spcPts val="1910"/>
              </a:lnSpc>
            </a:pPr>
            <a:r>
              <a:rPr sz="1600" spc="-105" dirty="0">
                <a:solidFill>
                  <a:srgbClr val="FFFFFF"/>
                </a:solidFill>
                <a:latin typeface="Arial"/>
                <a:cs typeface="Arial"/>
              </a:rPr>
              <a:t>G</a:t>
            </a:r>
            <a:r>
              <a:rPr sz="1600" spc="-80" dirty="0">
                <a:solidFill>
                  <a:srgbClr val="FFFFFF"/>
                </a:solidFill>
                <a:latin typeface="Arial"/>
                <a:cs typeface="Arial"/>
              </a:rPr>
              <a:t>r</a:t>
            </a:r>
            <a:r>
              <a:rPr sz="1600" spc="-85" dirty="0">
                <a:solidFill>
                  <a:srgbClr val="FFFFFF"/>
                </a:solidFill>
                <a:latin typeface="Arial"/>
                <a:cs typeface="Arial"/>
              </a:rPr>
              <a:t>aphX</a:t>
            </a:r>
            <a:endParaRPr sz="1600">
              <a:solidFill>
                <a:prstClr val="black"/>
              </a:solidFill>
              <a:latin typeface="Arial"/>
              <a:cs typeface="Arial"/>
            </a:endParaRPr>
          </a:p>
          <a:p>
            <a:pPr marL="55880" algn="ctr">
              <a:lnSpc>
                <a:spcPts val="1310"/>
              </a:lnSpc>
            </a:pPr>
            <a:r>
              <a:rPr sz="1100" spc="-45" dirty="0">
                <a:solidFill>
                  <a:srgbClr val="FFFFFF"/>
                </a:solidFill>
                <a:latin typeface="Arial"/>
                <a:cs typeface="Arial"/>
              </a:rPr>
              <a:t>Graphing</a:t>
            </a:r>
            <a:endParaRPr sz="1100">
              <a:solidFill>
                <a:prstClr val="black"/>
              </a:solidFill>
              <a:latin typeface="Arial"/>
              <a:cs typeface="Arial"/>
            </a:endParaRPr>
          </a:p>
        </p:txBody>
      </p:sp>
    </p:spTree>
    <p:extLst>
      <p:ext uri="{BB962C8B-B14F-4D97-AF65-F5344CB8AC3E}">
        <p14:creationId xmlns:p14="http://schemas.microsoft.com/office/powerpoint/2010/main" val="5747229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38200" y="237696"/>
            <a:ext cx="8225589" cy="609398"/>
          </a:xfrm>
          <a:prstGeom prst="rect">
            <a:avLst/>
          </a:prstGeom>
        </p:spPr>
        <p:txBody>
          <a:bodyPr vert="horz" wrap="square" lIns="0" tIns="0" rIns="0" bIns="0" rtlCol="0">
            <a:spAutoFit/>
          </a:bodyPr>
          <a:lstStyle/>
          <a:p>
            <a:pPr marL="12700"/>
            <a:r>
              <a:rPr spc="-5" dirty="0"/>
              <a:t>Spark Programming</a:t>
            </a:r>
            <a:r>
              <a:rPr spc="-20" dirty="0"/>
              <a:t> </a:t>
            </a:r>
            <a:r>
              <a:rPr spc="-5" dirty="0"/>
              <a:t>Languages</a:t>
            </a:r>
          </a:p>
        </p:txBody>
      </p:sp>
      <p:sp>
        <p:nvSpPr>
          <p:cNvPr id="4" name="object 4"/>
          <p:cNvSpPr txBox="1"/>
          <p:nvPr/>
        </p:nvSpPr>
        <p:spPr>
          <a:xfrm>
            <a:off x="999067" y="1055720"/>
            <a:ext cx="5029200" cy="1561966"/>
          </a:xfrm>
          <a:prstGeom prst="rect">
            <a:avLst/>
          </a:prstGeom>
        </p:spPr>
        <p:txBody>
          <a:bodyPr vert="horz" wrap="square" lIns="0" tIns="0" rIns="0" bIns="0" rtlCol="0">
            <a:spAutoFit/>
          </a:bodyPr>
          <a:lstStyle/>
          <a:p>
            <a:pPr marL="241300" indent="-228600">
              <a:buFont typeface="Arial"/>
              <a:buChar char="§"/>
              <a:tabLst>
                <a:tab pos="241300" algn="l"/>
              </a:tabLst>
            </a:pPr>
            <a:r>
              <a:rPr sz="2800" b="1" dirty="0">
                <a:cs typeface="Arial"/>
              </a:rPr>
              <a:t>Scala</a:t>
            </a:r>
            <a:endParaRPr sz="2800" dirty="0">
              <a:cs typeface="Arial"/>
            </a:endParaRPr>
          </a:p>
          <a:p>
            <a:pPr marL="584200" lvl="1" indent="-228600">
              <a:lnSpc>
                <a:spcPts val="2130"/>
              </a:lnSpc>
              <a:buChar char="–"/>
              <a:tabLst>
                <a:tab pos="584200" algn="l"/>
              </a:tabLst>
            </a:pPr>
            <a:r>
              <a:rPr sz="2800" dirty="0">
                <a:cs typeface="Arial"/>
              </a:rPr>
              <a:t>Functional</a:t>
            </a:r>
            <a:r>
              <a:rPr sz="2800" spc="-100" dirty="0">
                <a:cs typeface="Arial"/>
              </a:rPr>
              <a:t> </a:t>
            </a:r>
            <a:r>
              <a:rPr sz="2800" dirty="0">
                <a:cs typeface="Arial"/>
              </a:rPr>
              <a:t>programming</a:t>
            </a:r>
          </a:p>
          <a:p>
            <a:pPr marL="584200" lvl="1" indent="-228600">
              <a:spcBef>
                <a:spcPts val="40"/>
              </a:spcBef>
              <a:buChar char="–"/>
              <a:tabLst>
                <a:tab pos="584200" algn="l"/>
              </a:tabLst>
            </a:pPr>
            <a:r>
              <a:rPr sz="2800" dirty="0" smtClean="0">
                <a:cs typeface="Arial"/>
              </a:rPr>
              <a:t>Scala </a:t>
            </a:r>
            <a:r>
              <a:rPr sz="2800" dirty="0">
                <a:cs typeface="Arial"/>
              </a:rPr>
              <a:t>compiles into Java byte</a:t>
            </a:r>
            <a:r>
              <a:rPr sz="2800" spc="-100" dirty="0">
                <a:cs typeface="Arial"/>
              </a:rPr>
              <a:t> </a:t>
            </a:r>
            <a:r>
              <a:rPr sz="2800" dirty="0">
                <a:cs typeface="Arial"/>
              </a:rPr>
              <a:t>code</a:t>
            </a:r>
          </a:p>
        </p:txBody>
      </p:sp>
      <p:sp>
        <p:nvSpPr>
          <p:cNvPr id="5" name="object 5"/>
          <p:cNvSpPr txBox="1"/>
          <p:nvPr/>
        </p:nvSpPr>
        <p:spPr>
          <a:xfrm>
            <a:off x="999068" y="2679701"/>
            <a:ext cx="5343314" cy="1277273"/>
          </a:xfrm>
          <a:prstGeom prst="rect">
            <a:avLst/>
          </a:prstGeom>
        </p:spPr>
        <p:txBody>
          <a:bodyPr vert="horz" wrap="square" lIns="0" tIns="0" rIns="0" bIns="0" rtlCol="0">
            <a:spAutoFit/>
          </a:bodyPr>
          <a:lstStyle/>
          <a:p>
            <a:pPr marL="12700"/>
            <a:r>
              <a:rPr sz="2800" spc="-200" dirty="0">
                <a:cs typeface="Arial"/>
              </a:rPr>
              <a:t>§ </a:t>
            </a:r>
            <a:r>
              <a:rPr sz="2800" spc="-130" dirty="0">
                <a:cs typeface="Arial"/>
              </a:rPr>
              <a:t> </a:t>
            </a:r>
            <a:r>
              <a:rPr sz="2800" b="1" spc="-5" dirty="0">
                <a:cs typeface="Arial"/>
              </a:rPr>
              <a:t>Java</a:t>
            </a:r>
            <a:endParaRPr sz="2800" dirty="0">
              <a:cs typeface="Arial"/>
            </a:endParaRPr>
          </a:p>
          <a:p>
            <a:pPr marL="584200" marR="5080" indent="-228600">
              <a:lnSpc>
                <a:spcPts val="2200"/>
              </a:lnSpc>
              <a:spcBef>
                <a:spcPts val="40"/>
              </a:spcBef>
            </a:pPr>
            <a:r>
              <a:rPr sz="2800" dirty="0">
                <a:cs typeface="Arial"/>
              </a:rPr>
              <a:t>– New features in Java 8 makes for more  compact coding (lambda</a:t>
            </a:r>
            <a:r>
              <a:rPr sz="2800" spc="-105" dirty="0">
                <a:cs typeface="Arial"/>
              </a:rPr>
              <a:t> </a:t>
            </a:r>
            <a:r>
              <a:rPr sz="2800" dirty="0">
                <a:cs typeface="Arial"/>
              </a:rPr>
              <a:t>expressions)</a:t>
            </a:r>
          </a:p>
        </p:txBody>
      </p:sp>
      <p:sp>
        <p:nvSpPr>
          <p:cNvPr id="6" name="object 6"/>
          <p:cNvSpPr txBox="1"/>
          <p:nvPr/>
        </p:nvSpPr>
        <p:spPr>
          <a:xfrm>
            <a:off x="999068" y="4165600"/>
            <a:ext cx="9574318" cy="2585323"/>
          </a:xfrm>
          <a:prstGeom prst="rect">
            <a:avLst/>
          </a:prstGeom>
        </p:spPr>
        <p:txBody>
          <a:bodyPr vert="horz" wrap="square" lIns="0" tIns="0" rIns="0" bIns="0" rtlCol="0">
            <a:spAutoFit/>
          </a:bodyPr>
          <a:lstStyle/>
          <a:p>
            <a:pPr marL="368935" indent="-228600">
              <a:buFont typeface="Arial"/>
              <a:buChar char="§"/>
              <a:tabLst>
                <a:tab pos="368935" algn="l"/>
              </a:tabLst>
            </a:pPr>
            <a:r>
              <a:rPr sz="2800" b="1" dirty="0">
                <a:cs typeface="Arial"/>
              </a:rPr>
              <a:t>Python</a:t>
            </a:r>
            <a:endParaRPr sz="2800" dirty="0">
              <a:cs typeface="Arial"/>
            </a:endParaRPr>
          </a:p>
          <a:p>
            <a:pPr marL="711835" lvl="1" indent="-228600">
              <a:buChar char="–"/>
              <a:tabLst>
                <a:tab pos="711835" algn="l"/>
              </a:tabLst>
            </a:pPr>
            <a:r>
              <a:rPr sz="2800" dirty="0">
                <a:cs typeface="Arial"/>
              </a:rPr>
              <a:t>Most widely used API with Spark</a:t>
            </a:r>
            <a:r>
              <a:rPr sz="2800" spc="-110" dirty="0">
                <a:cs typeface="Arial"/>
              </a:rPr>
              <a:t> </a:t>
            </a:r>
            <a:r>
              <a:rPr sz="2800" dirty="0" smtClean="0">
                <a:cs typeface="Arial"/>
              </a:rPr>
              <a:t>today</a:t>
            </a:r>
            <a:endParaRPr sz="2800" dirty="0">
              <a:cs typeface="Times New Roman"/>
            </a:endParaRPr>
          </a:p>
          <a:p>
            <a:pPr marL="368935" indent="-228600">
              <a:buFont typeface="Arial"/>
              <a:buChar char="§"/>
              <a:tabLst>
                <a:tab pos="368935" algn="l"/>
              </a:tabLst>
            </a:pPr>
            <a:r>
              <a:rPr sz="2800" b="1" dirty="0">
                <a:cs typeface="Arial"/>
              </a:rPr>
              <a:t>R</a:t>
            </a:r>
            <a:endParaRPr sz="2800" dirty="0">
              <a:cs typeface="Arial"/>
            </a:endParaRPr>
          </a:p>
          <a:p>
            <a:pPr marL="711835" lvl="1" indent="-228600">
              <a:buChar char="–"/>
              <a:tabLst>
                <a:tab pos="711835" algn="l"/>
              </a:tabLst>
            </a:pPr>
            <a:r>
              <a:rPr sz="2800" dirty="0">
                <a:cs typeface="Arial"/>
              </a:rPr>
              <a:t>Functional programming language used to create and manipulate</a:t>
            </a:r>
            <a:r>
              <a:rPr sz="2800" spc="-100" dirty="0">
                <a:cs typeface="Arial"/>
              </a:rPr>
              <a:t> </a:t>
            </a:r>
            <a:r>
              <a:rPr sz="2800" dirty="0">
                <a:cs typeface="Arial"/>
              </a:rPr>
              <a:t>functions</a:t>
            </a:r>
          </a:p>
          <a:p>
            <a:pPr>
              <a:lnSpc>
                <a:spcPct val="100000"/>
              </a:lnSpc>
            </a:pPr>
            <a:endParaRPr sz="2800" dirty="0">
              <a:cs typeface="Times New Roman"/>
            </a:endParaRPr>
          </a:p>
        </p:txBody>
      </p:sp>
      <p:graphicFrame>
        <p:nvGraphicFramePr>
          <p:cNvPr id="11" name="Table 10"/>
          <p:cNvGraphicFramePr>
            <a:graphicFrameLocks noGrp="1"/>
          </p:cNvGraphicFramePr>
          <p:nvPr>
            <p:extLst>
              <p:ext uri="{D42A27DB-BD31-4B8C-83A1-F6EECF244321}">
                <p14:modId xmlns:p14="http://schemas.microsoft.com/office/powerpoint/2010/main" val="771048863"/>
              </p:ext>
            </p:extLst>
          </p:nvPr>
        </p:nvGraphicFramePr>
        <p:xfrm>
          <a:off x="6705599" y="1060404"/>
          <a:ext cx="4507834" cy="2469610"/>
        </p:xfrm>
        <a:graphic>
          <a:graphicData uri="http://schemas.openxmlformats.org/drawingml/2006/table">
            <a:tbl>
              <a:tblPr firstRow="1" bandRow="1">
                <a:tableStyleId>{5C22544A-7EE6-4342-B048-85BDC9FD1C3A}</a:tableStyleId>
              </a:tblPr>
              <a:tblGrid>
                <a:gridCol w="1216646"/>
                <a:gridCol w="1037270"/>
                <a:gridCol w="1126959"/>
                <a:gridCol w="1126959"/>
              </a:tblGrid>
              <a:tr h="527762">
                <a:tc>
                  <a:txBody>
                    <a:bodyPr/>
                    <a:lstStyle/>
                    <a:p>
                      <a:pPr marL="84455">
                        <a:lnSpc>
                          <a:spcPct val="100000"/>
                        </a:lnSpc>
                        <a:spcBef>
                          <a:spcPts val="310"/>
                        </a:spcBef>
                      </a:pPr>
                      <a:r>
                        <a:rPr sz="1800" b="1" dirty="0">
                          <a:solidFill>
                            <a:srgbClr val="FFFFFF"/>
                          </a:solidFill>
                          <a:latin typeface="Arial"/>
                          <a:cs typeface="Arial"/>
                        </a:rPr>
                        <a:t>Language</a:t>
                      </a:r>
                      <a:endParaRPr sz="1800" dirty="0">
                        <a:latin typeface="Arial"/>
                        <a:cs typeface="Arial"/>
                      </a:endParaRPr>
                    </a:p>
                  </a:txBody>
                  <a:tcPr marL="0" marR="0" marT="0" marB="0"/>
                </a:tc>
                <a:tc>
                  <a:txBody>
                    <a:bodyPr/>
                    <a:lstStyle/>
                    <a:p>
                      <a:pPr marL="5080" algn="ctr">
                        <a:lnSpc>
                          <a:spcPct val="100000"/>
                        </a:lnSpc>
                        <a:spcBef>
                          <a:spcPts val="310"/>
                        </a:spcBef>
                      </a:pPr>
                      <a:r>
                        <a:rPr sz="1800" b="1" spc="-5" dirty="0">
                          <a:solidFill>
                            <a:srgbClr val="FFFFFF"/>
                          </a:solidFill>
                          <a:latin typeface="Arial"/>
                          <a:cs typeface="Arial"/>
                        </a:rPr>
                        <a:t>2014</a:t>
                      </a:r>
                      <a:endParaRPr sz="1800">
                        <a:latin typeface="Arial"/>
                        <a:cs typeface="Arial"/>
                      </a:endParaRPr>
                    </a:p>
                  </a:txBody>
                  <a:tcPr marL="0" marR="0" marT="0" marB="0"/>
                </a:tc>
                <a:tc>
                  <a:txBody>
                    <a:bodyPr/>
                    <a:lstStyle/>
                    <a:p>
                      <a:pPr marL="271145">
                        <a:lnSpc>
                          <a:spcPct val="100000"/>
                        </a:lnSpc>
                        <a:spcBef>
                          <a:spcPts val="310"/>
                        </a:spcBef>
                      </a:pPr>
                      <a:r>
                        <a:rPr sz="1800" b="1" spc="-5" dirty="0">
                          <a:solidFill>
                            <a:srgbClr val="FFFFFF"/>
                          </a:solidFill>
                          <a:latin typeface="Arial"/>
                          <a:cs typeface="Arial"/>
                        </a:rPr>
                        <a:t>2015</a:t>
                      </a:r>
                      <a:endParaRPr sz="1800" dirty="0">
                        <a:latin typeface="Arial"/>
                        <a:cs typeface="Arial"/>
                      </a:endParaRPr>
                    </a:p>
                  </a:txBody>
                  <a:tcPr marL="0" marR="0" marT="0" marB="0"/>
                </a:tc>
                <a:tc>
                  <a:txBody>
                    <a:bodyPr/>
                    <a:lstStyle/>
                    <a:p>
                      <a:r>
                        <a:rPr lang="en-US" dirty="0" smtClean="0"/>
                        <a:t>2016</a:t>
                      </a:r>
                      <a:endParaRPr lang="en-US" dirty="0"/>
                    </a:p>
                  </a:txBody>
                  <a:tcPr/>
                </a:tc>
              </a:tr>
              <a:tr h="471362">
                <a:tc>
                  <a:txBody>
                    <a:bodyPr/>
                    <a:lstStyle/>
                    <a:p>
                      <a:pPr marL="84455">
                        <a:lnSpc>
                          <a:spcPct val="100000"/>
                        </a:lnSpc>
                        <a:spcBef>
                          <a:spcPts val="209"/>
                        </a:spcBef>
                      </a:pPr>
                      <a:r>
                        <a:rPr sz="1800" dirty="0">
                          <a:latin typeface="Arial"/>
                          <a:cs typeface="Arial"/>
                        </a:rPr>
                        <a:t>Scala</a:t>
                      </a:r>
                    </a:p>
                  </a:txBody>
                  <a:tcPr marL="0" marR="0" marT="0" marB="0"/>
                </a:tc>
                <a:tc>
                  <a:txBody>
                    <a:bodyPr/>
                    <a:lstStyle/>
                    <a:p>
                      <a:pPr marL="5080" algn="ctr">
                        <a:lnSpc>
                          <a:spcPct val="100000"/>
                        </a:lnSpc>
                        <a:spcBef>
                          <a:spcPts val="209"/>
                        </a:spcBef>
                      </a:pPr>
                      <a:r>
                        <a:rPr sz="1800" spc="-5" dirty="0">
                          <a:latin typeface="Arial"/>
                          <a:cs typeface="Arial"/>
                        </a:rPr>
                        <a:t>84%</a:t>
                      </a:r>
                      <a:endParaRPr sz="1800">
                        <a:latin typeface="Arial"/>
                        <a:cs typeface="Arial"/>
                      </a:endParaRPr>
                    </a:p>
                  </a:txBody>
                  <a:tcPr marL="0" marR="0" marT="0" marB="0"/>
                </a:tc>
                <a:tc>
                  <a:txBody>
                    <a:bodyPr/>
                    <a:lstStyle/>
                    <a:p>
                      <a:pPr marL="296545">
                        <a:lnSpc>
                          <a:spcPct val="100000"/>
                        </a:lnSpc>
                        <a:spcBef>
                          <a:spcPts val="209"/>
                        </a:spcBef>
                      </a:pPr>
                      <a:r>
                        <a:rPr sz="1800" spc="-5" dirty="0">
                          <a:latin typeface="Arial"/>
                          <a:cs typeface="Arial"/>
                        </a:rPr>
                        <a:t>71%</a:t>
                      </a:r>
                      <a:endParaRPr sz="1800" dirty="0">
                        <a:latin typeface="Arial"/>
                        <a:cs typeface="Arial"/>
                      </a:endParaRPr>
                    </a:p>
                  </a:txBody>
                  <a:tcPr marL="0" marR="0" marT="0" marB="0"/>
                </a:tc>
                <a:tc>
                  <a:txBody>
                    <a:bodyPr/>
                    <a:lstStyle/>
                    <a:p>
                      <a:r>
                        <a:rPr lang="en-US" dirty="0" smtClean="0"/>
                        <a:t>65%</a:t>
                      </a:r>
                      <a:endParaRPr lang="en-US" dirty="0"/>
                    </a:p>
                  </a:txBody>
                  <a:tcPr/>
                </a:tc>
              </a:tr>
              <a:tr h="471362">
                <a:tc>
                  <a:txBody>
                    <a:bodyPr/>
                    <a:lstStyle/>
                    <a:p>
                      <a:pPr marL="84455">
                        <a:lnSpc>
                          <a:spcPct val="100000"/>
                        </a:lnSpc>
                        <a:spcBef>
                          <a:spcPts val="309"/>
                        </a:spcBef>
                      </a:pPr>
                      <a:r>
                        <a:rPr sz="1800" dirty="0">
                          <a:latin typeface="Arial"/>
                          <a:cs typeface="Arial"/>
                        </a:rPr>
                        <a:t>Java</a:t>
                      </a:r>
                    </a:p>
                  </a:txBody>
                  <a:tcPr marL="0" marR="0" marT="0" marB="0"/>
                </a:tc>
                <a:tc>
                  <a:txBody>
                    <a:bodyPr/>
                    <a:lstStyle/>
                    <a:p>
                      <a:pPr marL="5080" algn="ctr">
                        <a:lnSpc>
                          <a:spcPct val="100000"/>
                        </a:lnSpc>
                        <a:spcBef>
                          <a:spcPts val="309"/>
                        </a:spcBef>
                      </a:pPr>
                      <a:r>
                        <a:rPr sz="1800" spc="-5" dirty="0">
                          <a:latin typeface="Arial"/>
                          <a:cs typeface="Arial"/>
                        </a:rPr>
                        <a:t>38%</a:t>
                      </a:r>
                      <a:endParaRPr sz="1800" dirty="0">
                        <a:latin typeface="Arial"/>
                        <a:cs typeface="Arial"/>
                      </a:endParaRPr>
                    </a:p>
                  </a:txBody>
                  <a:tcPr marL="0" marR="0" marT="0" marB="0"/>
                </a:tc>
                <a:tc>
                  <a:txBody>
                    <a:bodyPr/>
                    <a:lstStyle/>
                    <a:p>
                      <a:pPr marL="296545">
                        <a:lnSpc>
                          <a:spcPct val="100000"/>
                        </a:lnSpc>
                        <a:spcBef>
                          <a:spcPts val="309"/>
                        </a:spcBef>
                      </a:pPr>
                      <a:r>
                        <a:rPr sz="1800" spc="-5" dirty="0">
                          <a:latin typeface="Arial"/>
                          <a:cs typeface="Arial"/>
                        </a:rPr>
                        <a:t>31%</a:t>
                      </a:r>
                      <a:endParaRPr sz="1800">
                        <a:latin typeface="Arial"/>
                        <a:cs typeface="Arial"/>
                      </a:endParaRPr>
                    </a:p>
                  </a:txBody>
                  <a:tcPr marL="0" marR="0" marT="0" marB="0"/>
                </a:tc>
                <a:tc>
                  <a:txBody>
                    <a:bodyPr/>
                    <a:lstStyle/>
                    <a:p>
                      <a:r>
                        <a:rPr lang="en-US" dirty="0" smtClean="0"/>
                        <a:t>29%</a:t>
                      </a:r>
                      <a:endParaRPr lang="en-US" dirty="0"/>
                    </a:p>
                  </a:txBody>
                  <a:tcPr/>
                </a:tc>
              </a:tr>
              <a:tr h="471362">
                <a:tc>
                  <a:txBody>
                    <a:bodyPr/>
                    <a:lstStyle/>
                    <a:p>
                      <a:pPr marL="84455">
                        <a:lnSpc>
                          <a:spcPct val="100000"/>
                        </a:lnSpc>
                        <a:spcBef>
                          <a:spcPts val="309"/>
                        </a:spcBef>
                      </a:pPr>
                      <a:r>
                        <a:rPr sz="1800" dirty="0">
                          <a:latin typeface="Arial"/>
                          <a:cs typeface="Arial"/>
                        </a:rPr>
                        <a:t>Python</a:t>
                      </a:r>
                      <a:endParaRPr sz="1800">
                        <a:latin typeface="Arial"/>
                        <a:cs typeface="Arial"/>
                      </a:endParaRPr>
                    </a:p>
                  </a:txBody>
                  <a:tcPr marL="0" marR="0" marT="0" marB="0"/>
                </a:tc>
                <a:tc>
                  <a:txBody>
                    <a:bodyPr/>
                    <a:lstStyle/>
                    <a:p>
                      <a:pPr marL="5080" algn="ctr">
                        <a:lnSpc>
                          <a:spcPct val="100000"/>
                        </a:lnSpc>
                        <a:spcBef>
                          <a:spcPts val="309"/>
                        </a:spcBef>
                      </a:pPr>
                      <a:r>
                        <a:rPr sz="1800" spc="-5" dirty="0">
                          <a:latin typeface="Arial"/>
                          <a:cs typeface="Arial"/>
                        </a:rPr>
                        <a:t>38%</a:t>
                      </a:r>
                      <a:endParaRPr sz="1800" dirty="0">
                        <a:latin typeface="Arial"/>
                        <a:cs typeface="Arial"/>
                      </a:endParaRPr>
                    </a:p>
                  </a:txBody>
                  <a:tcPr marL="0" marR="0" marT="0" marB="0"/>
                </a:tc>
                <a:tc>
                  <a:txBody>
                    <a:bodyPr/>
                    <a:lstStyle/>
                    <a:p>
                      <a:pPr marL="296545">
                        <a:lnSpc>
                          <a:spcPct val="100000"/>
                        </a:lnSpc>
                        <a:spcBef>
                          <a:spcPts val="309"/>
                        </a:spcBef>
                      </a:pPr>
                      <a:r>
                        <a:rPr sz="1800" spc="-5" dirty="0">
                          <a:latin typeface="Arial"/>
                          <a:cs typeface="Arial"/>
                        </a:rPr>
                        <a:t>58%</a:t>
                      </a:r>
                      <a:endParaRPr sz="1800">
                        <a:latin typeface="Arial"/>
                        <a:cs typeface="Arial"/>
                      </a:endParaRPr>
                    </a:p>
                  </a:txBody>
                  <a:tcPr marL="0" marR="0" marT="0" marB="0"/>
                </a:tc>
                <a:tc>
                  <a:txBody>
                    <a:bodyPr/>
                    <a:lstStyle/>
                    <a:p>
                      <a:r>
                        <a:rPr lang="en-US" dirty="0" smtClean="0"/>
                        <a:t>62%</a:t>
                      </a:r>
                      <a:endParaRPr lang="en-US" dirty="0"/>
                    </a:p>
                  </a:txBody>
                  <a:tcPr/>
                </a:tc>
              </a:tr>
              <a:tr h="527762">
                <a:tc>
                  <a:txBody>
                    <a:bodyPr/>
                    <a:lstStyle/>
                    <a:p>
                      <a:pPr marL="84455">
                        <a:lnSpc>
                          <a:spcPct val="100000"/>
                        </a:lnSpc>
                        <a:spcBef>
                          <a:spcPts val="309"/>
                        </a:spcBef>
                      </a:pPr>
                      <a:r>
                        <a:rPr sz="1800" dirty="0">
                          <a:latin typeface="Arial"/>
                          <a:cs typeface="Arial"/>
                        </a:rPr>
                        <a:t>R</a:t>
                      </a:r>
                      <a:endParaRPr sz="1800">
                        <a:latin typeface="Arial"/>
                        <a:cs typeface="Arial"/>
                      </a:endParaRPr>
                    </a:p>
                  </a:txBody>
                  <a:tcPr marL="0" marR="0" marT="0" marB="0"/>
                </a:tc>
                <a:tc>
                  <a:txBody>
                    <a:bodyPr/>
                    <a:lstStyle/>
                    <a:p>
                      <a:pPr marL="5080" algn="ctr">
                        <a:lnSpc>
                          <a:spcPct val="100000"/>
                        </a:lnSpc>
                        <a:spcBef>
                          <a:spcPts val="309"/>
                        </a:spcBef>
                      </a:pPr>
                      <a:r>
                        <a:rPr sz="1800" dirty="0">
                          <a:latin typeface="Arial"/>
                          <a:cs typeface="Arial"/>
                        </a:rPr>
                        <a:t>unknown</a:t>
                      </a:r>
                    </a:p>
                  </a:txBody>
                  <a:tcPr marL="0" marR="0" marT="0" marB="0"/>
                </a:tc>
                <a:tc>
                  <a:txBody>
                    <a:bodyPr/>
                    <a:lstStyle/>
                    <a:p>
                      <a:pPr marL="296545">
                        <a:lnSpc>
                          <a:spcPct val="100000"/>
                        </a:lnSpc>
                        <a:spcBef>
                          <a:spcPts val="309"/>
                        </a:spcBef>
                      </a:pPr>
                      <a:r>
                        <a:rPr sz="1800" spc="-5" dirty="0">
                          <a:latin typeface="Arial"/>
                          <a:cs typeface="Arial"/>
                        </a:rPr>
                        <a:t>18%</a:t>
                      </a:r>
                      <a:endParaRPr sz="1800" dirty="0">
                        <a:latin typeface="Arial"/>
                        <a:cs typeface="Arial"/>
                      </a:endParaRPr>
                    </a:p>
                  </a:txBody>
                  <a:tcPr marL="0" marR="0" marT="0" marB="0"/>
                </a:tc>
                <a:tc>
                  <a:txBody>
                    <a:bodyPr/>
                    <a:lstStyle/>
                    <a:p>
                      <a:r>
                        <a:rPr lang="en-US" dirty="0" smtClean="0"/>
                        <a:t>20%</a:t>
                      </a:r>
                      <a:endParaRPr lang="en-US" dirty="0"/>
                    </a:p>
                  </a:txBody>
                  <a:tcPr/>
                </a:tc>
              </a:tr>
            </a:tbl>
          </a:graphicData>
        </a:graphic>
      </p:graphicFrame>
    </p:spTree>
    <p:extLst>
      <p:ext uri="{BB962C8B-B14F-4D97-AF65-F5344CB8AC3E}">
        <p14:creationId xmlns:p14="http://schemas.microsoft.com/office/powerpoint/2010/main" val="17161017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p:cNvSpPr>
            <a:spLocks noGrp="1"/>
          </p:cNvSpPr>
          <p:nvPr>
            <p:ph type="title"/>
          </p:nvPr>
        </p:nvSpPr>
        <p:spPr>
          <a:xfrm>
            <a:off x="838200" y="365126"/>
            <a:ext cx="8690811" cy="584744"/>
          </a:xfrm>
        </p:spPr>
        <p:txBody>
          <a:bodyPr>
            <a:normAutofit fontScale="90000"/>
          </a:bodyPr>
          <a:lstStyle/>
          <a:p>
            <a:r>
              <a:rPr lang="en-US" altLang="en-US" dirty="0">
                <a:ea typeface="ＭＳ Ｐゴシック" charset="-128"/>
              </a:rPr>
              <a:t>IBM is all-in on Spark</a:t>
            </a:r>
          </a:p>
        </p:txBody>
      </p:sp>
      <p:grpSp>
        <p:nvGrpSpPr>
          <p:cNvPr id="94210" name="Group 18"/>
          <p:cNvGrpSpPr>
            <a:grpSpLocks/>
          </p:cNvGrpSpPr>
          <p:nvPr/>
        </p:nvGrpSpPr>
        <p:grpSpPr bwMode="auto">
          <a:xfrm>
            <a:off x="4232276" y="844551"/>
            <a:ext cx="3698875" cy="3673475"/>
            <a:chOff x="2346828" y="1339156"/>
            <a:chExt cx="3779547" cy="3313377"/>
          </a:xfrm>
        </p:grpSpPr>
        <p:sp>
          <p:nvSpPr>
            <p:cNvPr id="4" name="Oval 3"/>
            <p:cNvSpPr/>
            <p:nvPr/>
          </p:nvSpPr>
          <p:spPr>
            <a:xfrm>
              <a:off x="2346828" y="1339156"/>
              <a:ext cx="3700063" cy="3313377"/>
            </a:xfrm>
            <a:prstGeom prst="ellipse">
              <a:avLst/>
            </a:prstGeom>
            <a:solidFill>
              <a:schemeClr val="bg1"/>
            </a:solidFill>
            <a:ln w="50800">
              <a:solidFill>
                <a:schemeClr val="accent5">
                  <a:lumMod val="9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ndParaRPr>
            </a:p>
          </p:txBody>
        </p:sp>
        <p:sp>
          <p:nvSpPr>
            <p:cNvPr id="94225" name="Content Placeholder 7"/>
            <p:cNvSpPr txBox="1">
              <a:spLocks/>
            </p:cNvSpPr>
            <p:nvPr/>
          </p:nvSpPr>
          <p:spPr bwMode="auto">
            <a:xfrm>
              <a:off x="2384638" y="2325534"/>
              <a:ext cx="3741737" cy="167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7728" tIns="108864" rIns="217728" bIns="108864"/>
            <a:lstStyle>
              <a:lvl1pPr defTabSz="1087438">
                <a:defRPr sz="1600">
                  <a:solidFill>
                    <a:schemeClr val="tx1"/>
                  </a:solidFill>
                  <a:latin typeface="Arial" charset="0"/>
                  <a:ea typeface="ＭＳ Ｐゴシック" charset="-128"/>
                </a:defRPr>
              </a:lvl1pPr>
              <a:lvl2pPr marL="742950" indent="-285750" defTabSz="1087438">
                <a:defRPr sz="1600">
                  <a:solidFill>
                    <a:schemeClr val="tx1"/>
                  </a:solidFill>
                  <a:latin typeface="Arial" charset="0"/>
                  <a:ea typeface="ＭＳ Ｐゴシック" charset="-128"/>
                </a:defRPr>
              </a:lvl2pPr>
              <a:lvl3pPr marL="1143000" indent="-228600" defTabSz="1087438">
                <a:defRPr sz="1600">
                  <a:solidFill>
                    <a:schemeClr val="tx1"/>
                  </a:solidFill>
                  <a:latin typeface="Arial" charset="0"/>
                  <a:ea typeface="ＭＳ Ｐゴシック" charset="-128"/>
                </a:defRPr>
              </a:lvl3pPr>
              <a:lvl4pPr marL="1600200" indent="-228600" defTabSz="1087438">
                <a:defRPr sz="1600">
                  <a:solidFill>
                    <a:schemeClr val="tx1"/>
                  </a:solidFill>
                  <a:latin typeface="Arial" charset="0"/>
                  <a:ea typeface="ＭＳ Ｐゴシック" charset="-128"/>
                </a:defRPr>
              </a:lvl4pPr>
              <a:lvl5pPr marL="2057400" indent="-228600" defTabSz="1087438">
                <a:defRPr sz="1600">
                  <a:solidFill>
                    <a:schemeClr val="tx1"/>
                  </a:solidFill>
                  <a:latin typeface="Arial" charset="0"/>
                  <a:ea typeface="ＭＳ Ｐゴシック" charset="-128"/>
                </a:defRPr>
              </a:lvl5pPr>
              <a:lvl6pPr marL="2514600" indent="-228600" defTabSz="1087438" eaLnBrk="0" fontAlgn="base" hangingPunct="0">
                <a:spcBef>
                  <a:spcPct val="0"/>
                </a:spcBef>
                <a:spcAft>
                  <a:spcPct val="0"/>
                </a:spcAft>
                <a:defRPr sz="1600">
                  <a:solidFill>
                    <a:schemeClr val="tx1"/>
                  </a:solidFill>
                  <a:latin typeface="Arial" charset="0"/>
                  <a:ea typeface="ＭＳ Ｐゴシック" charset="-128"/>
                </a:defRPr>
              </a:lvl6pPr>
              <a:lvl7pPr marL="2971800" indent="-228600" defTabSz="1087438" eaLnBrk="0" fontAlgn="base" hangingPunct="0">
                <a:spcBef>
                  <a:spcPct val="0"/>
                </a:spcBef>
                <a:spcAft>
                  <a:spcPct val="0"/>
                </a:spcAft>
                <a:defRPr sz="1600">
                  <a:solidFill>
                    <a:schemeClr val="tx1"/>
                  </a:solidFill>
                  <a:latin typeface="Arial" charset="0"/>
                  <a:ea typeface="ＭＳ Ｐゴシック" charset="-128"/>
                </a:defRPr>
              </a:lvl7pPr>
              <a:lvl8pPr marL="3429000" indent="-228600" defTabSz="1087438" eaLnBrk="0" fontAlgn="base" hangingPunct="0">
                <a:spcBef>
                  <a:spcPct val="0"/>
                </a:spcBef>
                <a:spcAft>
                  <a:spcPct val="0"/>
                </a:spcAft>
                <a:defRPr sz="1600">
                  <a:solidFill>
                    <a:schemeClr val="tx1"/>
                  </a:solidFill>
                  <a:latin typeface="Arial" charset="0"/>
                  <a:ea typeface="ＭＳ Ｐゴシック" charset="-128"/>
                </a:defRPr>
              </a:lvl8pPr>
              <a:lvl9pPr marL="3886200" indent="-228600" defTabSz="1087438" eaLnBrk="0" fontAlgn="base" hangingPunct="0">
                <a:spcBef>
                  <a:spcPct val="0"/>
                </a:spcBef>
                <a:spcAft>
                  <a:spcPct val="0"/>
                </a:spcAft>
                <a:defRPr sz="1600">
                  <a:solidFill>
                    <a:schemeClr val="tx1"/>
                  </a:solidFill>
                  <a:latin typeface="Arial" charset="0"/>
                  <a:ea typeface="ＭＳ Ｐゴシック" charset="-128"/>
                </a:defRPr>
              </a:lvl9pPr>
            </a:lstStyle>
            <a:p>
              <a:pPr algn="ctr">
                <a:lnSpc>
                  <a:spcPct val="90000"/>
                </a:lnSpc>
                <a:spcBef>
                  <a:spcPts val="1675"/>
                </a:spcBef>
              </a:pPr>
              <a:r>
                <a:rPr lang="en-US" altLang="en-US" sz="1800">
                  <a:solidFill>
                    <a:srgbClr val="000000"/>
                  </a:solidFill>
                  <a:latin typeface="HelvNeue for IBM Light" charset="0"/>
                </a:rPr>
                <a:t>Launch Spark Technology Cluster (STC), 300 engineers</a:t>
              </a:r>
            </a:p>
            <a:p>
              <a:pPr algn="ctr">
                <a:lnSpc>
                  <a:spcPct val="90000"/>
                </a:lnSpc>
                <a:spcBef>
                  <a:spcPts val="1675"/>
                </a:spcBef>
              </a:pPr>
              <a:r>
                <a:rPr lang="en-US" altLang="en-US" sz="1800">
                  <a:solidFill>
                    <a:srgbClr val="000000"/>
                  </a:solidFill>
                  <a:latin typeface="HelvNeue for IBM Light" charset="0"/>
                </a:rPr>
                <a:t>Open source SystemML</a:t>
              </a:r>
            </a:p>
            <a:p>
              <a:pPr algn="ctr">
                <a:lnSpc>
                  <a:spcPct val="90000"/>
                </a:lnSpc>
                <a:spcBef>
                  <a:spcPts val="1675"/>
                </a:spcBef>
              </a:pPr>
              <a:r>
                <a:rPr lang="en-US" altLang="en-US" sz="1800">
                  <a:solidFill>
                    <a:srgbClr val="000000"/>
                  </a:solidFill>
                  <a:latin typeface="HelvNeue for IBM Light" charset="0"/>
                </a:rPr>
                <a:t>Partner with databricks</a:t>
              </a:r>
            </a:p>
            <a:p>
              <a:pPr algn="ctr">
                <a:lnSpc>
                  <a:spcPct val="90000"/>
                </a:lnSpc>
                <a:spcBef>
                  <a:spcPts val="1675"/>
                </a:spcBef>
              </a:pPr>
              <a:endParaRPr lang="en-US" altLang="en-US" sz="1800">
                <a:solidFill>
                  <a:srgbClr val="5A5C5E"/>
                </a:solidFill>
                <a:latin typeface="HelvNeue for IBM Light" charset="0"/>
              </a:endParaRPr>
            </a:p>
          </p:txBody>
        </p:sp>
        <p:sp>
          <p:nvSpPr>
            <p:cNvPr id="94226" name="TextBox 19"/>
            <p:cNvSpPr txBox="1">
              <a:spLocks noChangeArrowheads="1"/>
            </p:cNvSpPr>
            <p:nvPr/>
          </p:nvSpPr>
          <p:spPr bwMode="auto">
            <a:xfrm>
              <a:off x="2749701" y="1810735"/>
              <a:ext cx="2947988" cy="360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a:r>
                <a:rPr lang="en-US" altLang="en-US" sz="2000" b="1">
                  <a:solidFill>
                    <a:srgbClr val="5A5C5E"/>
                  </a:solidFill>
                  <a:latin typeface="HelvNeue for IBM Light" charset="0"/>
                </a:rPr>
                <a:t>Contribute to the Core</a:t>
              </a:r>
            </a:p>
          </p:txBody>
        </p:sp>
        <p:cxnSp>
          <p:nvCxnSpPr>
            <p:cNvPr id="7" name="Straight Connector 6"/>
            <p:cNvCxnSpPr/>
            <p:nvPr/>
          </p:nvCxnSpPr>
          <p:spPr>
            <a:xfrm>
              <a:off x="2778313" y="2224060"/>
              <a:ext cx="2958753"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94211" name="Group 12"/>
          <p:cNvGrpSpPr>
            <a:grpSpLocks/>
          </p:cNvGrpSpPr>
          <p:nvPr/>
        </p:nvGrpSpPr>
        <p:grpSpPr bwMode="auto">
          <a:xfrm>
            <a:off x="1577976" y="2901950"/>
            <a:ext cx="3675063" cy="3640138"/>
            <a:chOff x="352425" y="2751138"/>
            <a:chExt cx="4276725" cy="3808412"/>
          </a:xfrm>
        </p:grpSpPr>
        <p:sp>
          <p:nvSpPr>
            <p:cNvPr id="94220" name="TextBox 15"/>
            <p:cNvSpPr txBox="1">
              <a:spLocks noChangeArrowheads="1"/>
            </p:cNvSpPr>
            <p:nvPr/>
          </p:nvSpPr>
          <p:spPr bwMode="auto">
            <a:xfrm>
              <a:off x="996950" y="3295650"/>
              <a:ext cx="2876550" cy="418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a:r>
                <a:rPr lang="en-US" altLang="en-US" sz="2000" b="1">
                  <a:solidFill>
                    <a:srgbClr val="5A5C5E"/>
                  </a:solidFill>
                  <a:latin typeface="HelvNeue for IBM Light" charset="0"/>
                </a:rPr>
                <a:t>Foster Community</a:t>
              </a:r>
            </a:p>
          </p:txBody>
        </p:sp>
        <p:sp>
          <p:nvSpPr>
            <p:cNvPr id="94221" name="Content Placeholder 7"/>
            <p:cNvSpPr txBox="1">
              <a:spLocks/>
            </p:cNvSpPr>
            <p:nvPr/>
          </p:nvSpPr>
          <p:spPr bwMode="auto">
            <a:xfrm>
              <a:off x="592138" y="3881881"/>
              <a:ext cx="3873500" cy="234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7728" tIns="108864" rIns="217728" bIns="108864"/>
            <a:lstStyle>
              <a:lvl1pPr defTabSz="1087438">
                <a:defRPr sz="1600">
                  <a:solidFill>
                    <a:schemeClr val="tx1"/>
                  </a:solidFill>
                  <a:latin typeface="Arial" charset="0"/>
                  <a:ea typeface="ＭＳ Ｐゴシック" charset="-128"/>
                </a:defRPr>
              </a:lvl1pPr>
              <a:lvl2pPr marL="742950" indent="-285750" defTabSz="1087438">
                <a:defRPr sz="1600">
                  <a:solidFill>
                    <a:schemeClr val="tx1"/>
                  </a:solidFill>
                  <a:latin typeface="Arial" charset="0"/>
                  <a:ea typeface="ＭＳ Ｐゴシック" charset="-128"/>
                </a:defRPr>
              </a:lvl2pPr>
              <a:lvl3pPr marL="1143000" indent="-228600" defTabSz="1087438">
                <a:defRPr sz="1600">
                  <a:solidFill>
                    <a:schemeClr val="tx1"/>
                  </a:solidFill>
                  <a:latin typeface="Arial" charset="0"/>
                  <a:ea typeface="ＭＳ Ｐゴシック" charset="-128"/>
                </a:defRPr>
              </a:lvl3pPr>
              <a:lvl4pPr marL="1600200" indent="-228600" defTabSz="1087438">
                <a:defRPr sz="1600">
                  <a:solidFill>
                    <a:schemeClr val="tx1"/>
                  </a:solidFill>
                  <a:latin typeface="Arial" charset="0"/>
                  <a:ea typeface="ＭＳ Ｐゴシック" charset="-128"/>
                </a:defRPr>
              </a:lvl4pPr>
              <a:lvl5pPr marL="2057400" indent="-228600" defTabSz="1087438">
                <a:defRPr sz="1600">
                  <a:solidFill>
                    <a:schemeClr val="tx1"/>
                  </a:solidFill>
                  <a:latin typeface="Arial" charset="0"/>
                  <a:ea typeface="ＭＳ Ｐゴシック" charset="-128"/>
                </a:defRPr>
              </a:lvl5pPr>
              <a:lvl6pPr marL="2514600" indent="-228600" defTabSz="1087438" eaLnBrk="0" fontAlgn="base" hangingPunct="0">
                <a:spcBef>
                  <a:spcPct val="0"/>
                </a:spcBef>
                <a:spcAft>
                  <a:spcPct val="0"/>
                </a:spcAft>
                <a:defRPr sz="1600">
                  <a:solidFill>
                    <a:schemeClr val="tx1"/>
                  </a:solidFill>
                  <a:latin typeface="Arial" charset="0"/>
                  <a:ea typeface="ＭＳ Ｐゴシック" charset="-128"/>
                </a:defRPr>
              </a:lvl6pPr>
              <a:lvl7pPr marL="2971800" indent="-228600" defTabSz="1087438" eaLnBrk="0" fontAlgn="base" hangingPunct="0">
                <a:spcBef>
                  <a:spcPct val="0"/>
                </a:spcBef>
                <a:spcAft>
                  <a:spcPct val="0"/>
                </a:spcAft>
                <a:defRPr sz="1600">
                  <a:solidFill>
                    <a:schemeClr val="tx1"/>
                  </a:solidFill>
                  <a:latin typeface="Arial" charset="0"/>
                  <a:ea typeface="ＭＳ Ｐゴシック" charset="-128"/>
                </a:defRPr>
              </a:lvl7pPr>
              <a:lvl8pPr marL="3429000" indent="-228600" defTabSz="1087438" eaLnBrk="0" fontAlgn="base" hangingPunct="0">
                <a:spcBef>
                  <a:spcPct val="0"/>
                </a:spcBef>
                <a:spcAft>
                  <a:spcPct val="0"/>
                </a:spcAft>
                <a:defRPr sz="1600">
                  <a:solidFill>
                    <a:schemeClr val="tx1"/>
                  </a:solidFill>
                  <a:latin typeface="Arial" charset="0"/>
                  <a:ea typeface="ＭＳ Ｐゴシック" charset="-128"/>
                </a:defRPr>
              </a:lvl8pPr>
              <a:lvl9pPr marL="3886200" indent="-228600" defTabSz="1087438" eaLnBrk="0" fontAlgn="base" hangingPunct="0">
                <a:spcBef>
                  <a:spcPct val="0"/>
                </a:spcBef>
                <a:spcAft>
                  <a:spcPct val="0"/>
                </a:spcAft>
                <a:defRPr sz="1600">
                  <a:solidFill>
                    <a:schemeClr val="tx1"/>
                  </a:solidFill>
                  <a:latin typeface="Arial" charset="0"/>
                  <a:ea typeface="ＭＳ Ｐゴシック" charset="-128"/>
                </a:defRPr>
              </a:lvl9pPr>
            </a:lstStyle>
            <a:p>
              <a:pPr algn="ctr">
                <a:lnSpc>
                  <a:spcPct val="90000"/>
                </a:lnSpc>
                <a:spcBef>
                  <a:spcPts val="1675"/>
                </a:spcBef>
              </a:pPr>
              <a:r>
                <a:rPr lang="en-US" altLang="en-US" sz="1800" dirty="0">
                  <a:solidFill>
                    <a:srgbClr val="000000"/>
                  </a:solidFill>
                  <a:latin typeface="HelvNeue for IBM Light" charset="0"/>
                </a:rPr>
                <a:t>Educate 1M+ data scientists and engineers via online courses</a:t>
              </a:r>
            </a:p>
            <a:p>
              <a:pPr algn="ctr">
                <a:lnSpc>
                  <a:spcPct val="90000"/>
                </a:lnSpc>
                <a:spcBef>
                  <a:spcPts val="1675"/>
                </a:spcBef>
              </a:pPr>
              <a:r>
                <a:rPr lang="en-US" altLang="en-US" sz="1800" dirty="0">
                  <a:solidFill>
                    <a:srgbClr val="000000"/>
                  </a:solidFill>
                  <a:latin typeface="HelvNeue for IBM Light" charset="0"/>
                </a:rPr>
                <a:t>Sponsor </a:t>
              </a:r>
              <a:r>
                <a:rPr lang="en-US" altLang="en-US" sz="1800" dirty="0" err="1">
                  <a:solidFill>
                    <a:srgbClr val="000000"/>
                  </a:solidFill>
                  <a:latin typeface="HelvNeue for IBM Light" charset="0"/>
                </a:rPr>
                <a:t>AMPLab</a:t>
              </a:r>
              <a:r>
                <a:rPr lang="en-US" altLang="en-US" sz="1800" dirty="0">
                  <a:solidFill>
                    <a:srgbClr val="000000"/>
                  </a:solidFill>
                  <a:latin typeface="HelvNeue for IBM Light" charset="0"/>
                </a:rPr>
                <a:t>, creators and evangelists of Spark</a:t>
              </a:r>
              <a:endParaRPr lang="en-US" altLang="en-US" sz="1800" dirty="0">
                <a:solidFill>
                  <a:srgbClr val="5A5C5E"/>
                </a:solidFill>
                <a:latin typeface="HelvNeue for IBM Light" charset="0"/>
              </a:endParaRPr>
            </a:p>
          </p:txBody>
        </p:sp>
        <p:cxnSp>
          <p:nvCxnSpPr>
            <p:cNvPr id="11" name="Straight Connector 10"/>
            <p:cNvCxnSpPr/>
            <p:nvPr/>
          </p:nvCxnSpPr>
          <p:spPr>
            <a:xfrm>
              <a:off x="999014" y="3732722"/>
              <a:ext cx="295953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352425" y="2751138"/>
              <a:ext cx="4276725" cy="3808412"/>
            </a:xfrm>
            <a:prstGeom prst="ellipse">
              <a:avLst/>
            </a:prstGeom>
            <a:noFill/>
            <a:ln w="50800">
              <a:solidFill>
                <a:schemeClr val="accent5">
                  <a:lumMod val="9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ndParaRPr>
            </a:p>
          </p:txBody>
        </p:sp>
      </p:grpSp>
      <p:grpSp>
        <p:nvGrpSpPr>
          <p:cNvPr id="94212" name="Group 17"/>
          <p:cNvGrpSpPr>
            <a:grpSpLocks/>
          </p:cNvGrpSpPr>
          <p:nvPr/>
        </p:nvGrpSpPr>
        <p:grpSpPr bwMode="auto">
          <a:xfrm>
            <a:off x="6878638" y="2878138"/>
            <a:ext cx="3670300" cy="3676650"/>
            <a:chOff x="7408863" y="2695575"/>
            <a:chExt cx="4402137" cy="3863975"/>
          </a:xfrm>
        </p:grpSpPr>
        <p:sp>
          <p:nvSpPr>
            <p:cNvPr id="94216" name="TextBox 20"/>
            <p:cNvSpPr txBox="1">
              <a:spLocks noChangeArrowheads="1"/>
            </p:cNvSpPr>
            <p:nvPr/>
          </p:nvSpPr>
          <p:spPr bwMode="auto">
            <a:xfrm>
              <a:off x="8076882" y="3243092"/>
              <a:ext cx="3156728" cy="420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a:r>
                <a:rPr lang="en-US" altLang="en-US" sz="2000" b="1">
                  <a:solidFill>
                    <a:srgbClr val="5A5C5E"/>
                  </a:solidFill>
                  <a:latin typeface="HelvNeue for IBM Light" charset="0"/>
                </a:rPr>
                <a:t>Infuse the Portfolio</a:t>
              </a:r>
            </a:p>
          </p:txBody>
        </p:sp>
        <p:cxnSp>
          <p:nvCxnSpPr>
            <p:cNvPr id="15" name="Straight Connector 14"/>
            <p:cNvCxnSpPr/>
            <p:nvPr/>
          </p:nvCxnSpPr>
          <p:spPr>
            <a:xfrm>
              <a:off x="8168574" y="3679921"/>
              <a:ext cx="2958876"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94218" name="Content Placeholder 7"/>
            <p:cNvSpPr txBox="1">
              <a:spLocks/>
            </p:cNvSpPr>
            <p:nvPr/>
          </p:nvSpPr>
          <p:spPr bwMode="auto">
            <a:xfrm>
              <a:off x="7575550" y="3678409"/>
              <a:ext cx="4073525" cy="234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7728" tIns="108864" rIns="217728" bIns="108864"/>
            <a:lstStyle>
              <a:lvl1pPr defTabSz="1087438">
                <a:defRPr sz="1600">
                  <a:solidFill>
                    <a:schemeClr val="tx1"/>
                  </a:solidFill>
                  <a:latin typeface="Arial" charset="0"/>
                  <a:ea typeface="ＭＳ Ｐゴシック" charset="-128"/>
                </a:defRPr>
              </a:lvl1pPr>
              <a:lvl2pPr marL="742950" indent="-285750" defTabSz="1087438">
                <a:defRPr sz="1600">
                  <a:solidFill>
                    <a:schemeClr val="tx1"/>
                  </a:solidFill>
                  <a:latin typeface="Arial" charset="0"/>
                  <a:ea typeface="ＭＳ Ｐゴシック" charset="-128"/>
                </a:defRPr>
              </a:lvl2pPr>
              <a:lvl3pPr marL="1143000" indent="-228600" defTabSz="1087438">
                <a:defRPr sz="1600">
                  <a:solidFill>
                    <a:schemeClr val="tx1"/>
                  </a:solidFill>
                  <a:latin typeface="Arial" charset="0"/>
                  <a:ea typeface="ＭＳ Ｐゴシック" charset="-128"/>
                </a:defRPr>
              </a:lvl3pPr>
              <a:lvl4pPr marL="1600200" indent="-228600" defTabSz="1087438">
                <a:defRPr sz="1600">
                  <a:solidFill>
                    <a:schemeClr val="tx1"/>
                  </a:solidFill>
                  <a:latin typeface="Arial" charset="0"/>
                  <a:ea typeface="ＭＳ Ｐゴシック" charset="-128"/>
                </a:defRPr>
              </a:lvl4pPr>
              <a:lvl5pPr marL="2057400" indent="-228600" defTabSz="1087438">
                <a:defRPr sz="1600">
                  <a:solidFill>
                    <a:schemeClr val="tx1"/>
                  </a:solidFill>
                  <a:latin typeface="Arial" charset="0"/>
                  <a:ea typeface="ＭＳ Ｐゴシック" charset="-128"/>
                </a:defRPr>
              </a:lvl5pPr>
              <a:lvl6pPr marL="2514600" indent="-228600" defTabSz="1087438" eaLnBrk="0" fontAlgn="base" hangingPunct="0">
                <a:spcBef>
                  <a:spcPct val="0"/>
                </a:spcBef>
                <a:spcAft>
                  <a:spcPct val="0"/>
                </a:spcAft>
                <a:defRPr sz="1600">
                  <a:solidFill>
                    <a:schemeClr val="tx1"/>
                  </a:solidFill>
                  <a:latin typeface="Arial" charset="0"/>
                  <a:ea typeface="ＭＳ Ｐゴシック" charset="-128"/>
                </a:defRPr>
              </a:lvl6pPr>
              <a:lvl7pPr marL="2971800" indent="-228600" defTabSz="1087438" eaLnBrk="0" fontAlgn="base" hangingPunct="0">
                <a:spcBef>
                  <a:spcPct val="0"/>
                </a:spcBef>
                <a:spcAft>
                  <a:spcPct val="0"/>
                </a:spcAft>
                <a:defRPr sz="1600">
                  <a:solidFill>
                    <a:schemeClr val="tx1"/>
                  </a:solidFill>
                  <a:latin typeface="Arial" charset="0"/>
                  <a:ea typeface="ＭＳ Ｐゴシック" charset="-128"/>
                </a:defRPr>
              </a:lvl7pPr>
              <a:lvl8pPr marL="3429000" indent="-228600" defTabSz="1087438" eaLnBrk="0" fontAlgn="base" hangingPunct="0">
                <a:spcBef>
                  <a:spcPct val="0"/>
                </a:spcBef>
                <a:spcAft>
                  <a:spcPct val="0"/>
                </a:spcAft>
                <a:defRPr sz="1600">
                  <a:solidFill>
                    <a:schemeClr val="tx1"/>
                  </a:solidFill>
                  <a:latin typeface="Arial" charset="0"/>
                  <a:ea typeface="ＭＳ Ｐゴシック" charset="-128"/>
                </a:defRPr>
              </a:lvl8pPr>
              <a:lvl9pPr marL="3886200" indent="-228600" defTabSz="1087438" eaLnBrk="0" fontAlgn="base" hangingPunct="0">
                <a:spcBef>
                  <a:spcPct val="0"/>
                </a:spcBef>
                <a:spcAft>
                  <a:spcPct val="0"/>
                </a:spcAft>
                <a:defRPr sz="1600">
                  <a:solidFill>
                    <a:schemeClr val="tx1"/>
                  </a:solidFill>
                  <a:latin typeface="Arial" charset="0"/>
                  <a:ea typeface="ＭＳ Ｐゴシック" charset="-128"/>
                </a:defRPr>
              </a:lvl9pPr>
            </a:lstStyle>
            <a:p>
              <a:pPr algn="ctr">
                <a:lnSpc>
                  <a:spcPct val="90000"/>
                </a:lnSpc>
                <a:spcBef>
                  <a:spcPts val="1675"/>
                </a:spcBef>
              </a:pPr>
              <a:r>
                <a:rPr lang="en-US" altLang="en-US" sz="1800">
                  <a:solidFill>
                    <a:srgbClr val="000000"/>
                  </a:solidFill>
                  <a:latin typeface="HelvNeue for IBM Light" charset="0"/>
                </a:rPr>
                <a:t>Integrate Spark throughout portfolio</a:t>
              </a:r>
            </a:p>
            <a:p>
              <a:pPr algn="ctr">
                <a:lnSpc>
                  <a:spcPct val="90000"/>
                </a:lnSpc>
                <a:spcBef>
                  <a:spcPts val="1675"/>
                </a:spcBef>
              </a:pPr>
              <a:r>
                <a:rPr lang="en-US" altLang="en-US" sz="1800">
                  <a:solidFill>
                    <a:srgbClr val="000000"/>
                  </a:solidFill>
                  <a:latin typeface="HelvNeue for IBM Light" charset="0"/>
                </a:rPr>
                <a:t>3,500 employees working on Spark-related topics</a:t>
              </a:r>
            </a:p>
            <a:p>
              <a:pPr algn="ctr">
                <a:lnSpc>
                  <a:spcPct val="90000"/>
                </a:lnSpc>
                <a:spcBef>
                  <a:spcPts val="1675"/>
                </a:spcBef>
              </a:pPr>
              <a:r>
                <a:rPr lang="en-US" altLang="en-US" sz="1800">
                  <a:solidFill>
                    <a:srgbClr val="000000"/>
                  </a:solidFill>
                  <a:latin typeface="HelvNeue for IBM Light" charset="0"/>
                </a:rPr>
                <a:t>Spark however customers want it – standalone, platform or products</a:t>
              </a:r>
              <a:endParaRPr lang="en-US" altLang="en-US" sz="1800">
                <a:solidFill>
                  <a:srgbClr val="5A5C5E"/>
                </a:solidFill>
                <a:latin typeface="HelvNeue for IBM Light" charset="0"/>
              </a:endParaRPr>
            </a:p>
          </p:txBody>
        </p:sp>
        <p:sp>
          <p:nvSpPr>
            <p:cNvPr id="17" name="Oval 16"/>
            <p:cNvSpPr/>
            <p:nvPr/>
          </p:nvSpPr>
          <p:spPr>
            <a:xfrm>
              <a:off x="7408863" y="2695575"/>
              <a:ext cx="4402137" cy="3863975"/>
            </a:xfrm>
            <a:prstGeom prst="ellipse">
              <a:avLst/>
            </a:prstGeom>
            <a:noFill/>
            <a:ln w="50800">
              <a:solidFill>
                <a:schemeClr val="accent5">
                  <a:lumMod val="9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ndParaRPr>
            </a:p>
          </p:txBody>
        </p:sp>
      </p:grpSp>
      <p:grpSp>
        <p:nvGrpSpPr>
          <p:cNvPr id="94213" name="Group 21"/>
          <p:cNvGrpSpPr>
            <a:grpSpLocks/>
          </p:cNvGrpSpPr>
          <p:nvPr/>
        </p:nvGrpSpPr>
        <p:grpSpPr bwMode="auto">
          <a:xfrm>
            <a:off x="7756525" y="565151"/>
            <a:ext cx="2806700" cy="1895475"/>
            <a:chOff x="8539163" y="677863"/>
            <a:chExt cx="2806700" cy="1895475"/>
          </a:xfrm>
        </p:grpSpPr>
        <p:sp>
          <p:nvSpPr>
            <p:cNvPr id="20" name="Rounded Rectangular Callout 19"/>
            <p:cNvSpPr/>
            <p:nvPr/>
          </p:nvSpPr>
          <p:spPr>
            <a:xfrm>
              <a:off x="8539163" y="677863"/>
              <a:ext cx="2806700" cy="1227138"/>
            </a:xfrm>
            <a:prstGeom prst="wedgeRoundRectCallout">
              <a:avLst>
                <a:gd name="adj1" fmla="val 23192"/>
                <a:gd name="adj2" fmla="val 60829"/>
                <a:gd name="adj3" fmla="val 16667"/>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solidFill>
                    <a:srgbClr val="000000"/>
                  </a:solidFill>
                  <a:latin typeface="Helvetica"/>
                  <a:cs typeface="Helvetica"/>
                </a:rPr>
                <a:t>"It's like Spark just got blessed by the enterprise rabbi."</a:t>
              </a:r>
            </a:p>
          </p:txBody>
        </p:sp>
        <p:sp>
          <p:nvSpPr>
            <p:cNvPr id="94215" name="TextBox 28"/>
            <p:cNvSpPr txBox="1">
              <a:spLocks noChangeArrowheads="1"/>
            </p:cNvSpPr>
            <p:nvPr/>
          </p:nvSpPr>
          <p:spPr bwMode="auto">
            <a:xfrm>
              <a:off x="9498013" y="2051050"/>
              <a:ext cx="17478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r>
                <a:rPr lang="en-US" altLang="en-US" sz="1400">
                  <a:solidFill>
                    <a:srgbClr val="000000"/>
                  </a:solidFill>
                  <a:latin typeface="Calibri" charset="0"/>
                </a:rPr>
                <a:t>Ben Horowitz,</a:t>
              </a:r>
            </a:p>
            <a:p>
              <a:r>
                <a:rPr lang="en-US" altLang="en-US" sz="1400">
                  <a:solidFill>
                    <a:srgbClr val="000000"/>
                  </a:solidFill>
                  <a:latin typeface="Calibri" charset="0"/>
                </a:rPr>
                <a:t>Andreessen Horowitz</a:t>
              </a:r>
            </a:p>
          </p:txBody>
        </p:sp>
      </p:grpSp>
    </p:spTree>
    <p:extLst>
      <p:ext uri="{BB962C8B-B14F-4D97-AF65-F5344CB8AC3E}">
        <p14:creationId xmlns:p14="http://schemas.microsoft.com/office/powerpoint/2010/main" val="15798021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1868" y="495069"/>
            <a:ext cx="10983652" cy="427061"/>
          </a:xfrm>
        </p:spPr>
        <p:txBody>
          <a:bodyPr>
            <a:normAutofit fontScale="90000"/>
          </a:bodyPr>
          <a:lstStyle/>
          <a:p>
            <a:r>
              <a:rPr lang="en-US" dirty="0">
                <a:cs typeface="HelvNeue for IBM Light"/>
              </a:rPr>
              <a:t>Spark </a:t>
            </a:r>
            <a:r>
              <a:rPr lang="en-US" dirty="0" smtClean="0">
                <a:cs typeface="HelvNeue for IBM Light"/>
              </a:rPr>
              <a:t>Tech Center (STC): IBM’s Commitment </a:t>
            </a:r>
            <a:r>
              <a:rPr lang="en-US" dirty="0">
                <a:cs typeface="HelvNeue for IBM Light"/>
              </a:rPr>
              <a:t>to </a:t>
            </a:r>
            <a:r>
              <a:rPr lang="en-US" dirty="0" smtClean="0">
                <a:cs typeface="HelvNeue for IBM Light"/>
              </a:rPr>
              <a:t>Spark </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24847" y="2353882"/>
            <a:ext cx="3260853" cy="4193736"/>
          </a:xfrm>
          <a:prstGeom prst="rect">
            <a:avLst/>
          </a:prstGeom>
        </p:spPr>
      </p:pic>
      <p:graphicFrame>
        <p:nvGraphicFramePr>
          <p:cNvPr id="5" name="Chart 4"/>
          <p:cNvGraphicFramePr>
            <a:graphicFrameLocks/>
          </p:cNvGraphicFramePr>
          <p:nvPr>
            <p:extLst/>
          </p:nvPr>
        </p:nvGraphicFramePr>
        <p:xfrm>
          <a:off x="3819649" y="1194451"/>
          <a:ext cx="6514977" cy="2381368"/>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p:cNvSpPr txBox="1"/>
          <p:nvPr/>
        </p:nvSpPr>
        <p:spPr>
          <a:xfrm>
            <a:off x="3175905" y="3575820"/>
            <a:ext cx="4964399" cy="2272417"/>
          </a:xfrm>
          <a:prstGeom prst="rect">
            <a:avLst/>
          </a:prstGeom>
          <a:noFill/>
        </p:spPr>
        <p:txBody>
          <a:bodyPr wrap="square" rtlCol="0">
            <a:spAutoFit/>
          </a:bodyPr>
          <a:lstStyle/>
          <a:p>
            <a:pPr algn="ctr">
              <a:lnSpc>
                <a:spcPts val="3366"/>
              </a:lnSpc>
            </a:pPr>
            <a:r>
              <a:rPr lang="en-US" sz="2880" b="1" dirty="0">
                <a:solidFill>
                  <a:srgbClr val="000000"/>
                </a:solidFill>
              </a:rPr>
              <a:t>25,600</a:t>
            </a:r>
            <a:r>
              <a:rPr lang="en-US" sz="2160" b="1" dirty="0">
                <a:solidFill>
                  <a:srgbClr val="000000"/>
                </a:solidFill>
              </a:rPr>
              <a:t> </a:t>
            </a:r>
            <a:r>
              <a:rPr lang="en-US" sz="2160" dirty="0">
                <a:solidFill>
                  <a:srgbClr val="000000"/>
                </a:solidFill>
              </a:rPr>
              <a:t>Spark</a:t>
            </a:r>
            <a:r>
              <a:rPr lang="en-US" sz="2160" b="1" dirty="0">
                <a:solidFill>
                  <a:srgbClr val="000000"/>
                </a:solidFill>
              </a:rPr>
              <a:t> </a:t>
            </a:r>
            <a:r>
              <a:rPr lang="en-US" sz="2160" dirty="0">
                <a:solidFill>
                  <a:srgbClr val="000000"/>
                </a:solidFill>
              </a:rPr>
              <a:t>LOC</a:t>
            </a:r>
          </a:p>
          <a:p>
            <a:pPr algn="ctr">
              <a:lnSpc>
                <a:spcPts val="3366"/>
              </a:lnSpc>
            </a:pPr>
            <a:r>
              <a:rPr lang="en-US" sz="2880" b="1" dirty="0">
                <a:solidFill>
                  <a:srgbClr val="000000"/>
                </a:solidFill>
              </a:rPr>
              <a:t>606</a:t>
            </a:r>
            <a:r>
              <a:rPr lang="en-US" sz="2160" dirty="0">
                <a:solidFill>
                  <a:srgbClr val="000000"/>
                </a:solidFill>
              </a:rPr>
              <a:t> Spark JIRAs</a:t>
            </a:r>
          </a:p>
          <a:p>
            <a:pPr algn="ctr">
              <a:lnSpc>
                <a:spcPts val="3366"/>
              </a:lnSpc>
            </a:pPr>
            <a:r>
              <a:rPr lang="en-US" sz="2880" b="1" dirty="0">
                <a:solidFill>
                  <a:srgbClr val="000000"/>
                </a:solidFill>
              </a:rPr>
              <a:t>253</a:t>
            </a:r>
            <a:r>
              <a:rPr lang="en-US" sz="2160" dirty="0">
                <a:solidFill>
                  <a:srgbClr val="000000"/>
                </a:solidFill>
              </a:rPr>
              <a:t> </a:t>
            </a:r>
            <a:r>
              <a:rPr lang="en-US" sz="2160" dirty="0" err="1">
                <a:solidFill>
                  <a:srgbClr val="000000"/>
                </a:solidFill>
              </a:rPr>
              <a:t>SystemML</a:t>
            </a:r>
            <a:r>
              <a:rPr lang="en-US" sz="2160" dirty="0">
                <a:solidFill>
                  <a:srgbClr val="000000"/>
                </a:solidFill>
              </a:rPr>
              <a:t> JIRAs</a:t>
            </a:r>
          </a:p>
          <a:p>
            <a:pPr algn="ctr">
              <a:lnSpc>
                <a:spcPts val="3366"/>
              </a:lnSpc>
            </a:pPr>
            <a:r>
              <a:rPr lang="en-US" sz="2880" b="1" dirty="0">
                <a:solidFill>
                  <a:srgbClr val="000000"/>
                </a:solidFill>
              </a:rPr>
              <a:t>64</a:t>
            </a:r>
            <a:r>
              <a:rPr lang="en-US" sz="2160" dirty="0">
                <a:solidFill>
                  <a:srgbClr val="000000"/>
                </a:solidFill>
              </a:rPr>
              <a:t> Speakers at events</a:t>
            </a:r>
          </a:p>
          <a:p>
            <a:pPr algn="ctr">
              <a:lnSpc>
                <a:spcPts val="3366"/>
              </a:lnSpc>
            </a:pPr>
            <a:r>
              <a:rPr lang="en-US" sz="2160" dirty="0">
                <a:solidFill>
                  <a:srgbClr val="000000"/>
                </a:solidFill>
              </a:rPr>
              <a:t>… and all that with </a:t>
            </a:r>
            <a:r>
              <a:rPr lang="en-US" sz="2160" b="1" dirty="0">
                <a:solidFill>
                  <a:srgbClr val="000000"/>
                </a:solidFill>
              </a:rPr>
              <a:t>1 Team</a:t>
            </a:r>
          </a:p>
        </p:txBody>
      </p:sp>
      <p:grpSp>
        <p:nvGrpSpPr>
          <p:cNvPr id="8" name="Group 7"/>
          <p:cNvGrpSpPr/>
          <p:nvPr/>
        </p:nvGrpSpPr>
        <p:grpSpPr>
          <a:xfrm>
            <a:off x="1860476" y="1444464"/>
            <a:ext cx="1840892" cy="637097"/>
            <a:chOff x="792481" y="859753"/>
            <a:chExt cx="2454522" cy="849463"/>
          </a:xfrm>
        </p:grpSpPr>
        <p:sp>
          <p:nvSpPr>
            <p:cNvPr id="9" name="Rounded Rectangle 8"/>
            <p:cNvSpPr/>
            <p:nvPr/>
          </p:nvSpPr>
          <p:spPr>
            <a:xfrm>
              <a:off x="792481" y="868681"/>
              <a:ext cx="2454522" cy="840535"/>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endParaRPr lang="en-US" sz="2308">
                <a:solidFill>
                  <a:srgbClr val="FFFFFF"/>
                </a:solidFill>
              </a:endParaRPr>
            </a:p>
          </p:txBody>
        </p:sp>
        <p:sp>
          <p:nvSpPr>
            <p:cNvPr id="10" name="TextBox 9"/>
            <p:cNvSpPr txBox="1"/>
            <p:nvPr/>
          </p:nvSpPr>
          <p:spPr>
            <a:xfrm>
              <a:off x="950188" y="859753"/>
              <a:ext cx="2161049" cy="697627"/>
            </a:xfrm>
            <a:prstGeom prst="rect">
              <a:avLst/>
            </a:prstGeom>
            <a:noFill/>
          </p:spPr>
          <p:txBody>
            <a:bodyPr wrap="square" rtlCol="0">
              <a:spAutoFit/>
            </a:bodyPr>
            <a:lstStyle/>
            <a:p>
              <a:r>
                <a:rPr lang="en-US" sz="2800" b="1" dirty="0">
                  <a:solidFill>
                    <a:srgbClr val="000000"/>
                  </a:solidFill>
                  <a:latin typeface="Digital-7" charset="0"/>
                  <a:ea typeface="Digital-7" charset="0"/>
                  <a:cs typeface="Digital-7" charset="0"/>
                </a:rPr>
                <a:t>1.5 Years</a:t>
              </a:r>
            </a:p>
          </p:txBody>
        </p:sp>
      </p:gr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4886" y="1957717"/>
            <a:ext cx="724481" cy="294320"/>
          </a:xfrm>
          <a:prstGeom prst="rect">
            <a:avLst/>
          </a:prstGeom>
        </p:spPr>
      </p:pic>
      <p:graphicFrame>
        <p:nvGraphicFramePr>
          <p:cNvPr id="12" name="Chart 11"/>
          <p:cNvGraphicFramePr>
            <a:graphicFrameLocks/>
          </p:cNvGraphicFramePr>
          <p:nvPr>
            <p:extLst/>
          </p:nvPr>
        </p:nvGraphicFramePr>
        <p:xfrm>
          <a:off x="6590262" y="3575820"/>
          <a:ext cx="4935258" cy="2971799"/>
        </p:xfrm>
        <a:graphic>
          <a:graphicData uri="http://schemas.openxmlformats.org/drawingml/2006/chart">
            <c:chart xmlns:c="http://schemas.openxmlformats.org/drawingml/2006/chart" xmlns:r="http://schemas.openxmlformats.org/officeDocument/2006/relationships" r:id="rId6"/>
          </a:graphicData>
        </a:graphic>
      </p:graphicFrame>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56760" y="5631819"/>
            <a:ext cx="688694" cy="325369"/>
          </a:xfrm>
          <a:prstGeom prst="rect">
            <a:avLst/>
          </a:prstGeom>
        </p:spPr>
      </p:pic>
    </p:spTree>
    <p:extLst>
      <p:ext uri="{BB962C8B-B14F-4D97-AF65-F5344CB8AC3E}">
        <p14:creationId xmlns:p14="http://schemas.microsoft.com/office/powerpoint/2010/main" val="1500357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47826" y="1041400"/>
            <a:ext cx="8797925" cy="5067300"/>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6931406" y="1257033"/>
            <a:ext cx="286385" cy="322580"/>
          </a:xfrm>
          <a:custGeom>
            <a:avLst/>
            <a:gdLst/>
            <a:ahLst/>
            <a:cxnLst/>
            <a:rect l="l" t="t" r="r" b="b"/>
            <a:pathLst>
              <a:path w="286385" h="322580">
                <a:moveTo>
                  <a:pt x="0" y="230822"/>
                </a:moveTo>
                <a:lnTo>
                  <a:pt x="8026" y="322516"/>
                </a:lnTo>
                <a:lnTo>
                  <a:pt x="99720" y="314490"/>
                </a:lnTo>
                <a:lnTo>
                  <a:pt x="74790" y="293573"/>
                </a:lnTo>
                <a:lnTo>
                  <a:pt x="109893" y="251739"/>
                </a:lnTo>
                <a:lnTo>
                  <a:pt x="24930" y="251739"/>
                </a:lnTo>
                <a:lnTo>
                  <a:pt x="0" y="230822"/>
                </a:lnTo>
                <a:close/>
              </a:path>
              <a:path w="286385" h="322580">
                <a:moveTo>
                  <a:pt x="236156" y="0"/>
                </a:moveTo>
                <a:lnTo>
                  <a:pt x="24930" y="251739"/>
                </a:lnTo>
                <a:lnTo>
                  <a:pt x="109893" y="251739"/>
                </a:lnTo>
                <a:lnTo>
                  <a:pt x="286016" y="41846"/>
                </a:lnTo>
                <a:lnTo>
                  <a:pt x="236156" y="0"/>
                </a:lnTo>
                <a:close/>
              </a:path>
            </a:pathLst>
          </a:custGeom>
          <a:solidFill>
            <a:srgbClr val="FFFB00"/>
          </a:solidFill>
        </p:spPr>
        <p:txBody>
          <a:bodyPr wrap="square" lIns="0" tIns="0" rIns="0" bIns="0" rtlCol="0"/>
          <a:lstStyle/>
          <a:p>
            <a:endParaRPr/>
          </a:p>
        </p:txBody>
      </p:sp>
      <p:sp>
        <p:nvSpPr>
          <p:cNvPr id="4" name="object 4"/>
          <p:cNvSpPr/>
          <p:nvPr/>
        </p:nvSpPr>
        <p:spPr>
          <a:xfrm>
            <a:off x="6931405" y="1257035"/>
            <a:ext cx="286385" cy="322580"/>
          </a:xfrm>
          <a:custGeom>
            <a:avLst/>
            <a:gdLst/>
            <a:ahLst/>
            <a:cxnLst/>
            <a:rect l="l" t="t" r="r" b="b"/>
            <a:pathLst>
              <a:path w="286385" h="322580">
                <a:moveTo>
                  <a:pt x="0" y="230813"/>
                </a:moveTo>
                <a:lnTo>
                  <a:pt x="24929" y="251731"/>
                </a:lnTo>
                <a:lnTo>
                  <a:pt x="236158" y="0"/>
                </a:lnTo>
                <a:lnTo>
                  <a:pt x="286017" y="41836"/>
                </a:lnTo>
                <a:lnTo>
                  <a:pt x="74789" y="293568"/>
                </a:lnTo>
                <a:lnTo>
                  <a:pt x="99719" y="314487"/>
                </a:lnTo>
                <a:lnTo>
                  <a:pt x="8023" y="322510"/>
                </a:lnTo>
                <a:lnTo>
                  <a:pt x="0" y="230813"/>
                </a:lnTo>
                <a:close/>
              </a:path>
            </a:pathLst>
          </a:custGeom>
          <a:ln w="25399">
            <a:solidFill>
              <a:srgbClr val="006E91"/>
            </a:solidFill>
          </a:ln>
        </p:spPr>
        <p:txBody>
          <a:bodyPr wrap="square" lIns="0" tIns="0" rIns="0" bIns="0" rtlCol="0"/>
          <a:lstStyle/>
          <a:p>
            <a:endParaRPr/>
          </a:p>
        </p:txBody>
      </p:sp>
      <p:sp>
        <p:nvSpPr>
          <p:cNvPr id="5" name="object 5"/>
          <p:cNvSpPr/>
          <p:nvPr/>
        </p:nvSpPr>
        <p:spPr>
          <a:xfrm>
            <a:off x="6930897" y="1835073"/>
            <a:ext cx="287020" cy="323850"/>
          </a:xfrm>
          <a:custGeom>
            <a:avLst/>
            <a:gdLst/>
            <a:ahLst/>
            <a:cxnLst/>
            <a:rect l="l" t="t" r="r" b="b"/>
            <a:pathLst>
              <a:path w="287020" h="323850">
                <a:moveTo>
                  <a:pt x="0" y="232028"/>
                </a:moveTo>
                <a:lnTo>
                  <a:pt x="8026" y="323722"/>
                </a:lnTo>
                <a:lnTo>
                  <a:pt x="99720" y="315709"/>
                </a:lnTo>
                <a:lnTo>
                  <a:pt x="74790" y="294779"/>
                </a:lnTo>
                <a:lnTo>
                  <a:pt x="109892" y="252945"/>
                </a:lnTo>
                <a:lnTo>
                  <a:pt x="24930" y="252945"/>
                </a:lnTo>
                <a:lnTo>
                  <a:pt x="0" y="232028"/>
                </a:lnTo>
                <a:close/>
              </a:path>
              <a:path w="287020" h="323850">
                <a:moveTo>
                  <a:pt x="237172" y="0"/>
                </a:moveTo>
                <a:lnTo>
                  <a:pt x="24930" y="252945"/>
                </a:lnTo>
                <a:lnTo>
                  <a:pt x="109892" y="252945"/>
                </a:lnTo>
                <a:lnTo>
                  <a:pt x="287032" y="41833"/>
                </a:lnTo>
                <a:lnTo>
                  <a:pt x="237172" y="0"/>
                </a:lnTo>
                <a:close/>
              </a:path>
            </a:pathLst>
          </a:custGeom>
          <a:solidFill>
            <a:srgbClr val="FFFB00"/>
          </a:solidFill>
        </p:spPr>
        <p:txBody>
          <a:bodyPr wrap="square" lIns="0" tIns="0" rIns="0" bIns="0" rtlCol="0"/>
          <a:lstStyle/>
          <a:p>
            <a:endParaRPr/>
          </a:p>
        </p:txBody>
      </p:sp>
      <p:sp>
        <p:nvSpPr>
          <p:cNvPr id="6" name="object 6"/>
          <p:cNvSpPr/>
          <p:nvPr/>
        </p:nvSpPr>
        <p:spPr>
          <a:xfrm>
            <a:off x="6930892" y="1835075"/>
            <a:ext cx="287655" cy="323850"/>
          </a:xfrm>
          <a:custGeom>
            <a:avLst/>
            <a:gdLst/>
            <a:ahLst/>
            <a:cxnLst/>
            <a:rect l="l" t="t" r="r" b="b"/>
            <a:pathLst>
              <a:path w="287654" h="323850">
                <a:moveTo>
                  <a:pt x="0" y="232029"/>
                </a:moveTo>
                <a:lnTo>
                  <a:pt x="24930" y="252948"/>
                </a:lnTo>
                <a:lnTo>
                  <a:pt x="237179" y="0"/>
                </a:lnTo>
                <a:lnTo>
                  <a:pt x="287038" y="41836"/>
                </a:lnTo>
                <a:lnTo>
                  <a:pt x="74789" y="294785"/>
                </a:lnTo>
                <a:lnTo>
                  <a:pt x="99719" y="315704"/>
                </a:lnTo>
                <a:lnTo>
                  <a:pt x="8023" y="323726"/>
                </a:lnTo>
                <a:lnTo>
                  <a:pt x="0" y="232029"/>
                </a:lnTo>
                <a:close/>
              </a:path>
            </a:pathLst>
          </a:custGeom>
          <a:ln w="25399">
            <a:solidFill>
              <a:srgbClr val="006E91"/>
            </a:solidFill>
          </a:ln>
        </p:spPr>
        <p:txBody>
          <a:bodyPr wrap="square" lIns="0" tIns="0" rIns="0" bIns="0" rtlCol="0"/>
          <a:lstStyle/>
          <a:p>
            <a:endParaRPr/>
          </a:p>
        </p:txBody>
      </p:sp>
      <p:sp>
        <p:nvSpPr>
          <p:cNvPr id="7" name="object 7"/>
          <p:cNvSpPr/>
          <p:nvPr/>
        </p:nvSpPr>
        <p:spPr>
          <a:xfrm>
            <a:off x="6930897" y="2104948"/>
            <a:ext cx="287020" cy="323850"/>
          </a:xfrm>
          <a:custGeom>
            <a:avLst/>
            <a:gdLst/>
            <a:ahLst/>
            <a:cxnLst/>
            <a:rect l="l" t="t" r="r" b="b"/>
            <a:pathLst>
              <a:path w="287020" h="323850">
                <a:moveTo>
                  <a:pt x="0" y="232028"/>
                </a:moveTo>
                <a:lnTo>
                  <a:pt x="8026" y="323722"/>
                </a:lnTo>
                <a:lnTo>
                  <a:pt x="99720" y="315709"/>
                </a:lnTo>
                <a:lnTo>
                  <a:pt x="74790" y="294779"/>
                </a:lnTo>
                <a:lnTo>
                  <a:pt x="109892" y="252945"/>
                </a:lnTo>
                <a:lnTo>
                  <a:pt x="24930" y="252945"/>
                </a:lnTo>
                <a:lnTo>
                  <a:pt x="0" y="232028"/>
                </a:lnTo>
                <a:close/>
              </a:path>
              <a:path w="287020" h="323850">
                <a:moveTo>
                  <a:pt x="237172" y="0"/>
                </a:moveTo>
                <a:lnTo>
                  <a:pt x="24930" y="252945"/>
                </a:lnTo>
                <a:lnTo>
                  <a:pt x="109892" y="252945"/>
                </a:lnTo>
                <a:lnTo>
                  <a:pt x="287032" y="41833"/>
                </a:lnTo>
                <a:lnTo>
                  <a:pt x="237172" y="0"/>
                </a:lnTo>
                <a:close/>
              </a:path>
            </a:pathLst>
          </a:custGeom>
          <a:solidFill>
            <a:srgbClr val="FFFB00"/>
          </a:solidFill>
        </p:spPr>
        <p:txBody>
          <a:bodyPr wrap="square" lIns="0" tIns="0" rIns="0" bIns="0" rtlCol="0"/>
          <a:lstStyle/>
          <a:p>
            <a:endParaRPr/>
          </a:p>
        </p:txBody>
      </p:sp>
      <p:sp>
        <p:nvSpPr>
          <p:cNvPr id="8" name="object 8"/>
          <p:cNvSpPr/>
          <p:nvPr/>
        </p:nvSpPr>
        <p:spPr>
          <a:xfrm>
            <a:off x="6930892" y="2104950"/>
            <a:ext cx="287655" cy="323850"/>
          </a:xfrm>
          <a:custGeom>
            <a:avLst/>
            <a:gdLst/>
            <a:ahLst/>
            <a:cxnLst/>
            <a:rect l="l" t="t" r="r" b="b"/>
            <a:pathLst>
              <a:path w="287654" h="323850">
                <a:moveTo>
                  <a:pt x="0" y="232029"/>
                </a:moveTo>
                <a:lnTo>
                  <a:pt x="24930" y="252948"/>
                </a:lnTo>
                <a:lnTo>
                  <a:pt x="237179" y="0"/>
                </a:lnTo>
                <a:lnTo>
                  <a:pt x="287038" y="41836"/>
                </a:lnTo>
                <a:lnTo>
                  <a:pt x="74789" y="294785"/>
                </a:lnTo>
                <a:lnTo>
                  <a:pt x="99719" y="315704"/>
                </a:lnTo>
                <a:lnTo>
                  <a:pt x="8023" y="323726"/>
                </a:lnTo>
                <a:lnTo>
                  <a:pt x="0" y="232029"/>
                </a:lnTo>
                <a:close/>
              </a:path>
            </a:pathLst>
          </a:custGeom>
          <a:ln w="25399">
            <a:solidFill>
              <a:srgbClr val="006E91"/>
            </a:solidFill>
          </a:ln>
        </p:spPr>
        <p:txBody>
          <a:bodyPr wrap="square" lIns="0" tIns="0" rIns="0" bIns="0" rtlCol="0"/>
          <a:lstStyle/>
          <a:p>
            <a:endParaRPr/>
          </a:p>
        </p:txBody>
      </p:sp>
      <p:sp>
        <p:nvSpPr>
          <p:cNvPr id="9" name="object 9"/>
          <p:cNvSpPr/>
          <p:nvPr/>
        </p:nvSpPr>
        <p:spPr>
          <a:xfrm>
            <a:off x="6931406" y="2298433"/>
            <a:ext cx="286385" cy="322580"/>
          </a:xfrm>
          <a:custGeom>
            <a:avLst/>
            <a:gdLst/>
            <a:ahLst/>
            <a:cxnLst/>
            <a:rect l="l" t="t" r="r" b="b"/>
            <a:pathLst>
              <a:path w="286385" h="322580">
                <a:moveTo>
                  <a:pt x="0" y="230822"/>
                </a:moveTo>
                <a:lnTo>
                  <a:pt x="8026" y="322516"/>
                </a:lnTo>
                <a:lnTo>
                  <a:pt x="99720" y="314490"/>
                </a:lnTo>
                <a:lnTo>
                  <a:pt x="74790" y="293573"/>
                </a:lnTo>
                <a:lnTo>
                  <a:pt x="109893" y="251739"/>
                </a:lnTo>
                <a:lnTo>
                  <a:pt x="24930" y="251739"/>
                </a:lnTo>
                <a:lnTo>
                  <a:pt x="0" y="230822"/>
                </a:lnTo>
                <a:close/>
              </a:path>
              <a:path w="286385" h="322580">
                <a:moveTo>
                  <a:pt x="236156" y="0"/>
                </a:moveTo>
                <a:lnTo>
                  <a:pt x="24930" y="251739"/>
                </a:lnTo>
                <a:lnTo>
                  <a:pt x="109893" y="251739"/>
                </a:lnTo>
                <a:lnTo>
                  <a:pt x="286016" y="41846"/>
                </a:lnTo>
                <a:lnTo>
                  <a:pt x="236156" y="0"/>
                </a:lnTo>
                <a:close/>
              </a:path>
            </a:pathLst>
          </a:custGeom>
          <a:solidFill>
            <a:srgbClr val="FFFB00"/>
          </a:solidFill>
        </p:spPr>
        <p:txBody>
          <a:bodyPr wrap="square" lIns="0" tIns="0" rIns="0" bIns="0" rtlCol="0"/>
          <a:lstStyle/>
          <a:p>
            <a:endParaRPr/>
          </a:p>
        </p:txBody>
      </p:sp>
      <p:sp>
        <p:nvSpPr>
          <p:cNvPr id="10" name="object 10"/>
          <p:cNvSpPr/>
          <p:nvPr/>
        </p:nvSpPr>
        <p:spPr>
          <a:xfrm>
            <a:off x="6931405" y="2298435"/>
            <a:ext cx="286385" cy="322580"/>
          </a:xfrm>
          <a:custGeom>
            <a:avLst/>
            <a:gdLst/>
            <a:ahLst/>
            <a:cxnLst/>
            <a:rect l="l" t="t" r="r" b="b"/>
            <a:pathLst>
              <a:path w="286385" h="322580">
                <a:moveTo>
                  <a:pt x="0" y="230813"/>
                </a:moveTo>
                <a:lnTo>
                  <a:pt x="24929" y="251731"/>
                </a:lnTo>
                <a:lnTo>
                  <a:pt x="236158" y="0"/>
                </a:lnTo>
                <a:lnTo>
                  <a:pt x="286017" y="41836"/>
                </a:lnTo>
                <a:lnTo>
                  <a:pt x="74789" y="293569"/>
                </a:lnTo>
                <a:lnTo>
                  <a:pt x="99719" y="314488"/>
                </a:lnTo>
                <a:lnTo>
                  <a:pt x="8023" y="322510"/>
                </a:lnTo>
                <a:lnTo>
                  <a:pt x="0" y="230813"/>
                </a:lnTo>
                <a:close/>
              </a:path>
            </a:pathLst>
          </a:custGeom>
          <a:ln w="25399">
            <a:solidFill>
              <a:srgbClr val="006E91"/>
            </a:solidFill>
          </a:ln>
        </p:spPr>
        <p:txBody>
          <a:bodyPr wrap="square" lIns="0" tIns="0" rIns="0" bIns="0" rtlCol="0"/>
          <a:lstStyle/>
          <a:p>
            <a:endParaRPr/>
          </a:p>
        </p:txBody>
      </p:sp>
      <p:sp>
        <p:nvSpPr>
          <p:cNvPr id="11" name="object 11"/>
          <p:cNvSpPr/>
          <p:nvPr/>
        </p:nvSpPr>
        <p:spPr>
          <a:xfrm>
            <a:off x="6920991" y="2683942"/>
            <a:ext cx="287020" cy="323215"/>
          </a:xfrm>
          <a:custGeom>
            <a:avLst/>
            <a:gdLst/>
            <a:ahLst/>
            <a:cxnLst/>
            <a:rect l="l" t="t" r="r" b="b"/>
            <a:pathLst>
              <a:path w="287020" h="323214">
                <a:moveTo>
                  <a:pt x="0" y="229958"/>
                </a:moveTo>
                <a:lnTo>
                  <a:pt x="8115" y="322770"/>
                </a:lnTo>
                <a:lnTo>
                  <a:pt x="100926" y="314642"/>
                </a:lnTo>
                <a:lnTo>
                  <a:pt x="75704" y="293471"/>
                </a:lnTo>
                <a:lnTo>
                  <a:pt x="111234" y="251129"/>
                </a:lnTo>
                <a:lnTo>
                  <a:pt x="25234" y="251129"/>
                </a:lnTo>
                <a:lnTo>
                  <a:pt x="0" y="229958"/>
                </a:lnTo>
                <a:close/>
              </a:path>
              <a:path w="287020" h="323214">
                <a:moveTo>
                  <a:pt x="235953" y="0"/>
                </a:moveTo>
                <a:lnTo>
                  <a:pt x="25234" y="251129"/>
                </a:lnTo>
                <a:lnTo>
                  <a:pt x="111234" y="251129"/>
                </a:lnTo>
                <a:lnTo>
                  <a:pt x="286423" y="42354"/>
                </a:lnTo>
                <a:lnTo>
                  <a:pt x="235953" y="0"/>
                </a:lnTo>
                <a:close/>
              </a:path>
            </a:pathLst>
          </a:custGeom>
          <a:solidFill>
            <a:srgbClr val="FFFB00"/>
          </a:solidFill>
        </p:spPr>
        <p:txBody>
          <a:bodyPr wrap="square" lIns="0" tIns="0" rIns="0" bIns="0" rtlCol="0"/>
          <a:lstStyle/>
          <a:p>
            <a:endParaRPr/>
          </a:p>
        </p:txBody>
      </p:sp>
      <p:sp>
        <p:nvSpPr>
          <p:cNvPr id="12" name="object 12"/>
          <p:cNvSpPr/>
          <p:nvPr/>
        </p:nvSpPr>
        <p:spPr>
          <a:xfrm>
            <a:off x="6920992" y="2683945"/>
            <a:ext cx="287020" cy="323215"/>
          </a:xfrm>
          <a:custGeom>
            <a:avLst/>
            <a:gdLst/>
            <a:ahLst/>
            <a:cxnLst/>
            <a:rect l="l" t="t" r="r" b="b"/>
            <a:pathLst>
              <a:path w="287020" h="323214">
                <a:moveTo>
                  <a:pt x="0" y="229949"/>
                </a:moveTo>
                <a:lnTo>
                  <a:pt x="25234" y="251123"/>
                </a:lnTo>
                <a:lnTo>
                  <a:pt x="235952" y="0"/>
                </a:lnTo>
                <a:lnTo>
                  <a:pt x="286419" y="42347"/>
                </a:lnTo>
                <a:lnTo>
                  <a:pt x="75702" y="293471"/>
                </a:lnTo>
                <a:lnTo>
                  <a:pt x="100935" y="314644"/>
                </a:lnTo>
                <a:lnTo>
                  <a:pt x="8120" y="322764"/>
                </a:lnTo>
                <a:lnTo>
                  <a:pt x="0" y="229949"/>
                </a:lnTo>
                <a:close/>
              </a:path>
            </a:pathLst>
          </a:custGeom>
          <a:ln w="25399">
            <a:solidFill>
              <a:srgbClr val="006E91"/>
            </a:solidFill>
          </a:ln>
        </p:spPr>
        <p:txBody>
          <a:bodyPr wrap="square" lIns="0" tIns="0" rIns="0" bIns="0" rtlCol="0"/>
          <a:lstStyle/>
          <a:p>
            <a:endParaRPr/>
          </a:p>
        </p:txBody>
      </p:sp>
      <p:sp>
        <p:nvSpPr>
          <p:cNvPr id="13" name="object 13"/>
          <p:cNvSpPr/>
          <p:nvPr/>
        </p:nvSpPr>
        <p:spPr>
          <a:xfrm>
            <a:off x="6893306" y="3339833"/>
            <a:ext cx="286385" cy="322580"/>
          </a:xfrm>
          <a:custGeom>
            <a:avLst/>
            <a:gdLst/>
            <a:ahLst/>
            <a:cxnLst/>
            <a:rect l="l" t="t" r="r" b="b"/>
            <a:pathLst>
              <a:path w="286385" h="322579">
                <a:moveTo>
                  <a:pt x="0" y="230822"/>
                </a:moveTo>
                <a:lnTo>
                  <a:pt x="8026" y="322516"/>
                </a:lnTo>
                <a:lnTo>
                  <a:pt x="99720" y="314490"/>
                </a:lnTo>
                <a:lnTo>
                  <a:pt x="74790" y="293573"/>
                </a:lnTo>
                <a:lnTo>
                  <a:pt x="109893" y="251739"/>
                </a:lnTo>
                <a:lnTo>
                  <a:pt x="24930" y="251739"/>
                </a:lnTo>
                <a:lnTo>
                  <a:pt x="0" y="230822"/>
                </a:lnTo>
                <a:close/>
              </a:path>
              <a:path w="286385" h="322579">
                <a:moveTo>
                  <a:pt x="236156" y="0"/>
                </a:moveTo>
                <a:lnTo>
                  <a:pt x="24930" y="251739"/>
                </a:lnTo>
                <a:lnTo>
                  <a:pt x="109893" y="251739"/>
                </a:lnTo>
                <a:lnTo>
                  <a:pt x="286016" y="41846"/>
                </a:lnTo>
                <a:lnTo>
                  <a:pt x="236156" y="0"/>
                </a:lnTo>
                <a:close/>
              </a:path>
            </a:pathLst>
          </a:custGeom>
          <a:solidFill>
            <a:srgbClr val="FFFB00"/>
          </a:solidFill>
        </p:spPr>
        <p:txBody>
          <a:bodyPr wrap="square" lIns="0" tIns="0" rIns="0" bIns="0" rtlCol="0"/>
          <a:lstStyle/>
          <a:p>
            <a:endParaRPr/>
          </a:p>
        </p:txBody>
      </p:sp>
      <p:sp>
        <p:nvSpPr>
          <p:cNvPr id="14" name="object 14"/>
          <p:cNvSpPr/>
          <p:nvPr/>
        </p:nvSpPr>
        <p:spPr>
          <a:xfrm>
            <a:off x="6893305" y="3339835"/>
            <a:ext cx="286385" cy="322580"/>
          </a:xfrm>
          <a:custGeom>
            <a:avLst/>
            <a:gdLst/>
            <a:ahLst/>
            <a:cxnLst/>
            <a:rect l="l" t="t" r="r" b="b"/>
            <a:pathLst>
              <a:path w="286385" h="322579">
                <a:moveTo>
                  <a:pt x="0" y="230813"/>
                </a:moveTo>
                <a:lnTo>
                  <a:pt x="24929" y="251731"/>
                </a:lnTo>
                <a:lnTo>
                  <a:pt x="236158" y="0"/>
                </a:lnTo>
                <a:lnTo>
                  <a:pt x="286017" y="41836"/>
                </a:lnTo>
                <a:lnTo>
                  <a:pt x="74789" y="293569"/>
                </a:lnTo>
                <a:lnTo>
                  <a:pt x="99719" y="314487"/>
                </a:lnTo>
                <a:lnTo>
                  <a:pt x="8023" y="322510"/>
                </a:lnTo>
                <a:lnTo>
                  <a:pt x="0" y="230813"/>
                </a:lnTo>
                <a:close/>
              </a:path>
            </a:pathLst>
          </a:custGeom>
          <a:ln w="25399">
            <a:solidFill>
              <a:srgbClr val="006E91"/>
            </a:solidFill>
          </a:ln>
        </p:spPr>
        <p:txBody>
          <a:bodyPr wrap="square" lIns="0" tIns="0" rIns="0" bIns="0" rtlCol="0"/>
          <a:lstStyle/>
          <a:p>
            <a:endParaRPr/>
          </a:p>
        </p:txBody>
      </p:sp>
      <p:sp>
        <p:nvSpPr>
          <p:cNvPr id="15" name="object 15"/>
          <p:cNvSpPr/>
          <p:nvPr/>
        </p:nvSpPr>
        <p:spPr>
          <a:xfrm>
            <a:off x="6892797" y="4573511"/>
            <a:ext cx="287020" cy="323850"/>
          </a:xfrm>
          <a:custGeom>
            <a:avLst/>
            <a:gdLst/>
            <a:ahLst/>
            <a:cxnLst/>
            <a:rect l="l" t="t" r="r" b="b"/>
            <a:pathLst>
              <a:path w="287020" h="323850">
                <a:moveTo>
                  <a:pt x="0" y="232028"/>
                </a:moveTo>
                <a:lnTo>
                  <a:pt x="8026" y="323722"/>
                </a:lnTo>
                <a:lnTo>
                  <a:pt x="99720" y="315696"/>
                </a:lnTo>
                <a:lnTo>
                  <a:pt x="74790" y="294779"/>
                </a:lnTo>
                <a:lnTo>
                  <a:pt x="109892" y="252945"/>
                </a:lnTo>
                <a:lnTo>
                  <a:pt x="24930" y="252945"/>
                </a:lnTo>
                <a:lnTo>
                  <a:pt x="0" y="232028"/>
                </a:lnTo>
                <a:close/>
              </a:path>
              <a:path w="287020" h="323850">
                <a:moveTo>
                  <a:pt x="237172" y="0"/>
                </a:moveTo>
                <a:lnTo>
                  <a:pt x="24930" y="252945"/>
                </a:lnTo>
                <a:lnTo>
                  <a:pt x="109892" y="252945"/>
                </a:lnTo>
                <a:lnTo>
                  <a:pt x="287032" y="41833"/>
                </a:lnTo>
                <a:lnTo>
                  <a:pt x="237172" y="0"/>
                </a:lnTo>
                <a:close/>
              </a:path>
            </a:pathLst>
          </a:custGeom>
          <a:solidFill>
            <a:srgbClr val="FFFB00"/>
          </a:solidFill>
        </p:spPr>
        <p:txBody>
          <a:bodyPr wrap="square" lIns="0" tIns="0" rIns="0" bIns="0" rtlCol="0"/>
          <a:lstStyle/>
          <a:p>
            <a:endParaRPr/>
          </a:p>
        </p:txBody>
      </p:sp>
      <p:sp>
        <p:nvSpPr>
          <p:cNvPr id="16" name="object 16"/>
          <p:cNvSpPr/>
          <p:nvPr/>
        </p:nvSpPr>
        <p:spPr>
          <a:xfrm>
            <a:off x="6892793" y="4573513"/>
            <a:ext cx="287655" cy="323850"/>
          </a:xfrm>
          <a:custGeom>
            <a:avLst/>
            <a:gdLst/>
            <a:ahLst/>
            <a:cxnLst/>
            <a:rect l="l" t="t" r="r" b="b"/>
            <a:pathLst>
              <a:path w="287654" h="323850">
                <a:moveTo>
                  <a:pt x="0" y="232028"/>
                </a:moveTo>
                <a:lnTo>
                  <a:pt x="24929" y="252947"/>
                </a:lnTo>
                <a:lnTo>
                  <a:pt x="237178" y="0"/>
                </a:lnTo>
                <a:lnTo>
                  <a:pt x="287037" y="41837"/>
                </a:lnTo>
                <a:lnTo>
                  <a:pt x="74789" y="294784"/>
                </a:lnTo>
                <a:lnTo>
                  <a:pt x="99719" y="315703"/>
                </a:lnTo>
                <a:lnTo>
                  <a:pt x="8023" y="323726"/>
                </a:lnTo>
                <a:lnTo>
                  <a:pt x="0" y="232028"/>
                </a:lnTo>
                <a:close/>
              </a:path>
            </a:pathLst>
          </a:custGeom>
          <a:ln w="25399">
            <a:solidFill>
              <a:srgbClr val="006E91"/>
            </a:solidFill>
          </a:ln>
        </p:spPr>
        <p:txBody>
          <a:bodyPr wrap="square" lIns="0" tIns="0" rIns="0" bIns="0" rtlCol="0"/>
          <a:lstStyle/>
          <a:p>
            <a:endParaRPr/>
          </a:p>
        </p:txBody>
      </p:sp>
      <p:sp>
        <p:nvSpPr>
          <p:cNvPr id="17" name="object 17"/>
          <p:cNvSpPr/>
          <p:nvPr/>
        </p:nvSpPr>
        <p:spPr>
          <a:xfrm>
            <a:off x="6893306" y="4960670"/>
            <a:ext cx="286385" cy="322580"/>
          </a:xfrm>
          <a:custGeom>
            <a:avLst/>
            <a:gdLst/>
            <a:ahLst/>
            <a:cxnLst/>
            <a:rect l="l" t="t" r="r" b="b"/>
            <a:pathLst>
              <a:path w="286385" h="322579">
                <a:moveTo>
                  <a:pt x="0" y="230822"/>
                </a:moveTo>
                <a:lnTo>
                  <a:pt x="8026" y="322516"/>
                </a:lnTo>
                <a:lnTo>
                  <a:pt x="99720" y="314490"/>
                </a:lnTo>
                <a:lnTo>
                  <a:pt x="74790" y="293573"/>
                </a:lnTo>
                <a:lnTo>
                  <a:pt x="109893" y="251739"/>
                </a:lnTo>
                <a:lnTo>
                  <a:pt x="24930" y="251739"/>
                </a:lnTo>
                <a:lnTo>
                  <a:pt x="0" y="230822"/>
                </a:lnTo>
                <a:close/>
              </a:path>
              <a:path w="286385" h="322579">
                <a:moveTo>
                  <a:pt x="236156" y="0"/>
                </a:moveTo>
                <a:lnTo>
                  <a:pt x="24930" y="251739"/>
                </a:lnTo>
                <a:lnTo>
                  <a:pt x="109893" y="251739"/>
                </a:lnTo>
                <a:lnTo>
                  <a:pt x="286016" y="41846"/>
                </a:lnTo>
                <a:lnTo>
                  <a:pt x="236156" y="0"/>
                </a:lnTo>
                <a:close/>
              </a:path>
            </a:pathLst>
          </a:custGeom>
          <a:solidFill>
            <a:srgbClr val="FFFB00"/>
          </a:solidFill>
        </p:spPr>
        <p:txBody>
          <a:bodyPr wrap="square" lIns="0" tIns="0" rIns="0" bIns="0" rtlCol="0"/>
          <a:lstStyle/>
          <a:p>
            <a:endParaRPr/>
          </a:p>
        </p:txBody>
      </p:sp>
      <p:sp>
        <p:nvSpPr>
          <p:cNvPr id="18" name="object 18"/>
          <p:cNvSpPr/>
          <p:nvPr/>
        </p:nvSpPr>
        <p:spPr>
          <a:xfrm>
            <a:off x="6893305" y="4960672"/>
            <a:ext cx="286385" cy="322580"/>
          </a:xfrm>
          <a:custGeom>
            <a:avLst/>
            <a:gdLst/>
            <a:ahLst/>
            <a:cxnLst/>
            <a:rect l="l" t="t" r="r" b="b"/>
            <a:pathLst>
              <a:path w="286385" h="322579">
                <a:moveTo>
                  <a:pt x="0" y="230813"/>
                </a:moveTo>
                <a:lnTo>
                  <a:pt x="24929" y="251731"/>
                </a:lnTo>
                <a:lnTo>
                  <a:pt x="236158" y="0"/>
                </a:lnTo>
                <a:lnTo>
                  <a:pt x="286017" y="41837"/>
                </a:lnTo>
                <a:lnTo>
                  <a:pt x="74789" y="293569"/>
                </a:lnTo>
                <a:lnTo>
                  <a:pt x="99719" y="314487"/>
                </a:lnTo>
                <a:lnTo>
                  <a:pt x="8023" y="322510"/>
                </a:lnTo>
                <a:lnTo>
                  <a:pt x="0" y="230813"/>
                </a:lnTo>
                <a:close/>
              </a:path>
            </a:pathLst>
          </a:custGeom>
          <a:ln w="25399">
            <a:solidFill>
              <a:srgbClr val="006E91"/>
            </a:solidFill>
          </a:ln>
        </p:spPr>
        <p:txBody>
          <a:bodyPr wrap="square" lIns="0" tIns="0" rIns="0" bIns="0" rtlCol="0"/>
          <a:lstStyle/>
          <a:p>
            <a:endParaRPr/>
          </a:p>
        </p:txBody>
      </p:sp>
      <p:sp>
        <p:nvSpPr>
          <p:cNvPr id="19" name="object 19"/>
          <p:cNvSpPr/>
          <p:nvPr/>
        </p:nvSpPr>
        <p:spPr>
          <a:xfrm>
            <a:off x="6892797" y="5267248"/>
            <a:ext cx="287020" cy="323850"/>
          </a:xfrm>
          <a:custGeom>
            <a:avLst/>
            <a:gdLst/>
            <a:ahLst/>
            <a:cxnLst/>
            <a:rect l="l" t="t" r="r" b="b"/>
            <a:pathLst>
              <a:path w="287020" h="323850">
                <a:moveTo>
                  <a:pt x="0" y="232028"/>
                </a:moveTo>
                <a:lnTo>
                  <a:pt x="8026" y="323724"/>
                </a:lnTo>
                <a:lnTo>
                  <a:pt x="99720" y="315696"/>
                </a:lnTo>
                <a:lnTo>
                  <a:pt x="74790" y="294779"/>
                </a:lnTo>
                <a:lnTo>
                  <a:pt x="109892" y="252945"/>
                </a:lnTo>
                <a:lnTo>
                  <a:pt x="24930" y="252945"/>
                </a:lnTo>
                <a:lnTo>
                  <a:pt x="0" y="232028"/>
                </a:lnTo>
                <a:close/>
              </a:path>
              <a:path w="287020" h="323850">
                <a:moveTo>
                  <a:pt x="237172" y="0"/>
                </a:moveTo>
                <a:lnTo>
                  <a:pt x="24930" y="252945"/>
                </a:lnTo>
                <a:lnTo>
                  <a:pt x="109892" y="252945"/>
                </a:lnTo>
                <a:lnTo>
                  <a:pt x="287032" y="41833"/>
                </a:lnTo>
                <a:lnTo>
                  <a:pt x="237172" y="0"/>
                </a:lnTo>
                <a:close/>
              </a:path>
            </a:pathLst>
          </a:custGeom>
          <a:solidFill>
            <a:srgbClr val="FFFB00"/>
          </a:solidFill>
        </p:spPr>
        <p:txBody>
          <a:bodyPr wrap="square" lIns="0" tIns="0" rIns="0" bIns="0" rtlCol="0"/>
          <a:lstStyle/>
          <a:p>
            <a:endParaRPr/>
          </a:p>
        </p:txBody>
      </p:sp>
      <p:sp>
        <p:nvSpPr>
          <p:cNvPr id="20" name="object 20"/>
          <p:cNvSpPr/>
          <p:nvPr/>
        </p:nvSpPr>
        <p:spPr>
          <a:xfrm>
            <a:off x="6892792" y="5267250"/>
            <a:ext cx="287655" cy="323850"/>
          </a:xfrm>
          <a:custGeom>
            <a:avLst/>
            <a:gdLst/>
            <a:ahLst/>
            <a:cxnLst/>
            <a:rect l="l" t="t" r="r" b="b"/>
            <a:pathLst>
              <a:path w="287654" h="323850">
                <a:moveTo>
                  <a:pt x="0" y="232029"/>
                </a:moveTo>
                <a:lnTo>
                  <a:pt x="24930" y="252948"/>
                </a:lnTo>
                <a:lnTo>
                  <a:pt x="237179" y="0"/>
                </a:lnTo>
                <a:lnTo>
                  <a:pt x="287038" y="41837"/>
                </a:lnTo>
                <a:lnTo>
                  <a:pt x="74789" y="294785"/>
                </a:lnTo>
                <a:lnTo>
                  <a:pt x="99719" y="315704"/>
                </a:lnTo>
                <a:lnTo>
                  <a:pt x="8023" y="323726"/>
                </a:lnTo>
                <a:lnTo>
                  <a:pt x="0" y="232029"/>
                </a:lnTo>
                <a:close/>
              </a:path>
            </a:pathLst>
          </a:custGeom>
          <a:ln w="25399">
            <a:solidFill>
              <a:srgbClr val="006E91"/>
            </a:solidFill>
          </a:ln>
        </p:spPr>
        <p:txBody>
          <a:bodyPr wrap="square" lIns="0" tIns="0" rIns="0" bIns="0" rtlCol="0"/>
          <a:lstStyle/>
          <a:p>
            <a:endParaRPr/>
          </a:p>
        </p:txBody>
      </p:sp>
      <p:sp>
        <p:nvSpPr>
          <p:cNvPr id="21" name="object 21"/>
          <p:cNvSpPr/>
          <p:nvPr/>
        </p:nvSpPr>
        <p:spPr>
          <a:xfrm>
            <a:off x="6920991" y="5460480"/>
            <a:ext cx="287020" cy="323215"/>
          </a:xfrm>
          <a:custGeom>
            <a:avLst/>
            <a:gdLst/>
            <a:ahLst/>
            <a:cxnLst/>
            <a:rect l="l" t="t" r="r" b="b"/>
            <a:pathLst>
              <a:path w="287020" h="323214">
                <a:moveTo>
                  <a:pt x="0" y="229951"/>
                </a:moveTo>
                <a:lnTo>
                  <a:pt x="8115" y="322766"/>
                </a:lnTo>
                <a:lnTo>
                  <a:pt x="100926" y="314646"/>
                </a:lnTo>
                <a:lnTo>
                  <a:pt x="75704" y="293472"/>
                </a:lnTo>
                <a:lnTo>
                  <a:pt x="111238" y="251124"/>
                </a:lnTo>
                <a:lnTo>
                  <a:pt x="25234" y="251124"/>
                </a:lnTo>
                <a:lnTo>
                  <a:pt x="0" y="229951"/>
                </a:lnTo>
                <a:close/>
              </a:path>
              <a:path w="287020" h="323214">
                <a:moveTo>
                  <a:pt x="235953" y="0"/>
                </a:moveTo>
                <a:lnTo>
                  <a:pt x="25234" y="251124"/>
                </a:lnTo>
                <a:lnTo>
                  <a:pt x="111238" y="251124"/>
                </a:lnTo>
                <a:lnTo>
                  <a:pt x="286423" y="42341"/>
                </a:lnTo>
                <a:lnTo>
                  <a:pt x="235953" y="0"/>
                </a:lnTo>
                <a:close/>
              </a:path>
            </a:pathLst>
          </a:custGeom>
          <a:solidFill>
            <a:srgbClr val="FFFB00"/>
          </a:solidFill>
        </p:spPr>
        <p:txBody>
          <a:bodyPr wrap="square" lIns="0" tIns="0" rIns="0" bIns="0" rtlCol="0"/>
          <a:lstStyle/>
          <a:p>
            <a:endParaRPr/>
          </a:p>
        </p:txBody>
      </p:sp>
      <p:sp>
        <p:nvSpPr>
          <p:cNvPr id="22" name="object 22"/>
          <p:cNvSpPr/>
          <p:nvPr/>
        </p:nvSpPr>
        <p:spPr>
          <a:xfrm>
            <a:off x="6920992" y="5460483"/>
            <a:ext cx="287020" cy="323215"/>
          </a:xfrm>
          <a:custGeom>
            <a:avLst/>
            <a:gdLst/>
            <a:ahLst/>
            <a:cxnLst/>
            <a:rect l="l" t="t" r="r" b="b"/>
            <a:pathLst>
              <a:path w="287020" h="323214">
                <a:moveTo>
                  <a:pt x="0" y="229949"/>
                </a:moveTo>
                <a:lnTo>
                  <a:pt x="25234" y="251123"/>
                </a:lnTo>
                <a:lnTo>
                  <a:pt x="235952" y="0"/>
                </a:lnTo>
                <a:lnTo>
                  <a:pt x="286420" y="42347"/>
                </a:lnTo>
                <a:lnTo>
                  <a:pt x="75702" y="293471"/>
                </a:lnTo>
                <a:lnTo>
                  <a:pt x="100935" y="314644"/>
                </a:lnTo>
                <a:lnTo>
                  <a:pt x="8120" y="322764"/>
                </a:lnTo>
                <a:lnTo>
                  <a:pt x="0" y="229949"/>
                </a:lnTo>
                <a:close/>
              </a:path>
            </a:pathLst>
          </a:custGeom>
          <a:ln w="25399">
            <a:solidFill>
              <a:srgbClr val="006E91"/>
            </a:solidFill>
          </a:ln>
        </p:spPr>
        <p:txBody>
          <a:bodyPr wrap="square" lIns="0" tIns="0" rIns="0" bIns="0" rtlCol="0"/>
          <a:lstStyle/>
          <a:p>
            <a:endParaRPr/>
          </a:p>
        </p:txBody>
      </p:sp>
      <p:sp>
        <p:nvSpPr>
          <p:cNvPr id="23" name="object 23"/>
          <p:cNvSpPr/>
          <p:nvPr/>
        </p:nvSpPr>
        <p:spPr>
          <a:xfrm>
            <a:off x="6931406" y="5686160"/>
            <a:ext cx="286385" cy="322580"/>
          </a:xfrm>
          <a:custGeom>
            <a:avLst/>
            <a:gdLst/>
            <a:ahLst/>
            <a:cxnLst/>
            <a:rect l="l" t="t" r="r" b="b"/>
            <a:pathLst>
              <a:path w="286385" h="322579">
                <a:moveTo>
                  <a:pt x="0" y="230813"/>
                </a:moveTo>
                <a:lnTo>
                  <a:pt x="8026" y="322510"/>
                </a:lnTo>
                <a:lnTo>
                  <a:pt x="99720" y="314487"/>
                </a:lnTo>
                <a:lnTo>
                  <a:pt x="74790" y="293569"/>
                </a:lnTo>
                <a:lnTo>
                  <a:pt x="109895" y="251731"/>
                </a:lnTo>
                <a:lnTo>
                  <a:pt x="24930" y="251731"/>
                </a:lnTo>
                <a:lnTo>
                  <a:pt x="0" y="230813"/>
                </a:lnTo>
                <a:close/>
              </a:path>
              <a:path w="286385" h="322579">
                <a:moveTo>
                  <a:pt x="236156" y="0"/>
                </a:moveTo>
                <a:lnTo>
                  <a:pt x="24930" y="251731"/>
                </a:lnTo>
                <a:lnTo>
                  <a:pt x="109895" y="251731"/>
                </a:lnTo>
                <a:lnTo>
                  <a:pt x="286016" y="41836"/>
                </a:lnTo>
                <a:lnTo>
                  <a:pt x="236156" y="0"/>
                </a:lnTo>
                <a:close/>
              </a:path>
            </a:pathLst>
          </a:custGeom>
          <a:solidFill>
            <a:srgbClr val="FFFB00"/>
          </a:solidFill>
        </p:spPr>
        <p:txBody>
          <a:bodyPr wrap="square" lIns="0" tIns="0" rIns="0" bIns="0" rtlCol="0"/>
          <a:lstStyle/>
          <a:p>
            <a:endParaRPr/>
          </a:p>
        </p:txBody>
      </p:sp>
      <p:sp>
        <p:nvSpPr>
          <p:cNvPr id="24" name="object 24"/>
          <p:cNvSpPr/>
          <p:nvPr/>
        </p:nvSpPr>
        <p:spPr>
          <a:xfrm>
            <a:off x="6931405" y="5686160"/>
            <a:ext cx="286385" cy="322580"/>
          </a:xfrm>
          <a:custGeom>
            <a:avLst/>
            <a:gdLst/>
            <a:ahLst/>
            <a:cxnLst/>
            <a:rect l="l" t="t" r="r" b="b"/>
            <a:pathLst>
              <a:path w="286385" h="322579">
                <a:moveTo>
                  <a:pt x="0" y="230813"/>
                </a:moveTo>
                <a:lnTo>
                  <a:pt x="24929" y="251731"/>
                </a:lnTo>
                <a:lnTo>
                  <a:pt x="236158" y="0"/>
                </a:lnTo>
                <a:lnTo>
                  <a:pt x="286017" y="41837"/>
                </a:lnTo>
                <a:lnTo>
                  <a:pt x="74789" y="293569"/>
                </a:lnTo>
                <a:lnTo>
                  <a:pt x="99719" y="314487"/>
                </a:lnTo>
                <a:lnTo>
                  <a:pt x="8023" y="322510"/>
                </a:lnTo>
                <a:lnTo>
                  <a:pt x="0" y="230813"/>
                </a:lnTo>
                <a:close/>
              </a:path>
            </a:pathLst>
          </a:custGeom>
          <a:ln w="25399">
            <a:solidFill>
              <a:srgbClr val="006E91"/>
            </a:solidFill>
          </a:ln>
        </p:spPr>
        <p:txBody>
          <a:bodyPr wrap="square" lIns="0" tIns="0" rIns="0" bIns="0" rtlCol="0"/>
          <a:lstStyle/>
          <a:p>
            <a:endParaRPr/>
          </a:p>
        </p:txBody>
      </p:sp>
      <p:sp>
        <p:nvSpPr>
          <p:cNvPr id="25" name="object 25"/>
          <p:cNvSpPr/>
          <p:nvPr/>
        </p:nvSpPr>
        <p:spPr>
          <a:xfrm>
            <a:off x="7288594" y="1453883"/>
            <a:ext cx="286385" cy="322580"/>
          </a:xfrm>
          <a:custGeom>
            <a:avLst/>
            <a:gdLst/>
            <a:ahLst/>
            <a:cxnLst/>
            <a:rect l="l" t="t" r="r" b="b"/>
            <a:pathLst>
              <a:path w="286385" h="322580">
                <a:moveTo>
                  <a:pt x="0" y="230822"/>
                </a:moveTo>
                <a:lnTo>
                  <a:pt x="8026" y="322516"/>
                </a:lnTo>
                <a:lnTo>
                  <a:pt x="99720" y="314490"/>
                </a:lnTo>
                <a:lnTo>
                  <a:pt x="74790" y="293573"/>
                </a:lnTo>
                <a:lnTo>
                  <a:pt x="109893" y="251739"/>
                </a:lnTo>
                <a:lnTo>
                  <a:pt x="24930" y="251739"/>
                </a:lnTo>
                <a:lnTo>
                  <a:pt x="0" y="230822"/>
                </a:lnTo>
                <a:close/>
              </a:path>
              <a:path w="286385" h="322580">
                <a:moveTo>
                  <a:pt x="236156" y="0"/>
                </a:moveTo>
                <a:lnTo>
                  <a:pt x="24930" y="251739"/>
                </a:lnTo>
                <a:lnTo>
                  <a:pt x="109893" y="251739"/>
                </a:lnTo>
                <a:lnTo>
                  <a:pt x="286016" y="41846"/>
                </a:lnTo>
                <a:lnTo>
                  <a:pt x="236156" y="0"/>
                </a:lnTo>
                <a:close/>
              </a:path>
            </a:pathLst>
          </a:custGeom>
          <a:solidFill>
            <a:srgbClr val="FF2600"/>
          </a:solidFill>
        </p:spPr>
        <p:txBody>
          <a:bodyPr wrap="square" lIns="0" tIns="0" rIns="0" bIns="0" rtlCol="0"/>
          <a:lstStyle/>
          <a:p>
            <a:endParaRPr/>
          </a:p>
        </p:txBody>
      </p:sp>
      <p:sp>
        <p:nvSpPr>
          <p:cNvPr id="26" name="object 26"/>
          <p:cNvSpPr/>
          <p:nvPr/>
        </p:nvSpPr>
        <p:spPr>
          <a:xfrm>
            <a:off x="7288592" y="1453885"/>
            <a:ext cx="286385" cy="322580"/>
          </a:xfrm>
          <a:custGeom>
            <a:avLst/>
            <a:gdLst/>
            <a:ahLst/>
            <a:cxnLst/>
            <a:rect l="l" t="t" r="r" b="b"/>
            <a:pathLst>
              <a:path w="286385" h="322580">
                <a:moveTo>
                  <a:pt x="0" y="230813"/>
                </a:moveTo>
                <a:lnTo>
                  <a:pt x="24929" y="251732"/>
                </a:lnTo>
                <a:lnTo>
                  <a:pt x="236158" y="0"/>
                </a:lnTo>
                <a:lnTo>
                  <a:pt x="286017" y="41836"/>
                </a:lnTo>
                <a:lnTo>
                  <a:pt x="74789" y="293569"/>
                </a:lnTo>
                <a:lnTo>
                  <a:pt x="99719" y="314488"/>
                </a:lnTo>
                <a:lnTo>
                  <a:pt x="8023" y="322510"/>
                </a:lnTo>
                <a:lnTo>
                  <a:pt x="0" y="230813"/>
                </a:lnTo>
                <a:close/>
              </a:path>
            </a:pathLst>
          </a:custGeom>
          <a:ln w="25399">
            <a:solidFill>
              <a:srgbClr val="006E91"/>
            </a:solidFill>
          </a:ln>
        </p:spPr>
        <p:txBody>
          <a:bodyPr wrap="square" lIns="0" tIns="0" rIns="0" bIns="0" rtlCol="0"/>
          <a:lstStyle/>
          <a:p>
            <a:endParaRPr/>
          </a:p>
        </p:txBody>
      </p:sp>
      <p:sp>
        <p:nvSpPr>
          <p:cNvPr id="27" name="object 27"/>
          <p:cNvSpPr/>
          <p:nvPr/>
        </p:nvSpPr>
        <p:spPr>
          <a:xfrm>
            <a:off x="7288085" y="2906636"/>
            <a:ext cx="287020" cy="323850"/>
          </a:xfrm>
          <a:custGeom>
            <a:avLst/>
            <a:gdLst/>
            <a:ahLst/>
            <a:cxnLst/>
            <a:rect l="l" t="t" r="r" b="b"/>
            <a:pathLst>
              <a:path w="287020" h="323850">
                <a:moveTo>
                  <a:pt x="0" y="232028"/>
                </a:moveTo>
                <a:lnTo>
                  <a:pt x="8026" y="323722"/>
                </a:lnTo>
                <a:lnTo>
                  <a:pt x="99720" y="315696"/>
                </a:lnTo>
                <a:lnTo>
                  <a:pt x="74790" y="294779"/>
                </a:lnTo>
                <a:lnTo>
                  <a:pt x="109892" y="252945"/>
                </a:lnTo>
                <a:lnTo>
                  <a:pt x="24930" y="252945"/>
                </a:lnTo>
                <a:lnTo>
                  <a:pt x="0" y="232028"/>
                </a:lnTo>
                <a:close/>
              </a:path>
              <a:path w="287020" h="323850">
                <a:moveTo>
                  <a:pt x="237172" y="0"/>
                </a:moveTo>
                <a:lnTo>
                  <a:pt x="24930" y="252945"/>
                </a:lnTo>
                <a:lnTo>
                  <a:pt x="109892" y="252945"/>
                </a:lnTo>
                <a:lnTo>
                  <a:pt x="287032" y="41833"/>
                </a:lnTo>
                <a:lnTo>
                  <a:pt x="237172" y="0"/>
                </a:lnTo>
                <a:close/>
              </a:path>
            </a:pathLst>
          </a:custGeom>
          <a:solidFill>
            <a:srgbClr val="FF2600"/>
          </a:solidFill>
        </p:spPr>
        <p:txBody>
          <a:bodyPr wrap="square" lIns="0" tIns="0" rIns="0" bIns="0" rtlCol="0"/>
          <a:lstStyle/>
          <a:p>
            <a:endParaRPr/>
          </a:p>
        </p:txBody>
      </p:sp>
      <p:sp>
        <p:nvSpPr>
          <p:cNvPr id="28" name="object 28"/>
          <p:cNvSpPr/>
          <p:nvPr/>
        </p:nvSpPr>
        <p:spPr>
          <a:xfrm>
            <a:off x="7288080" y="2906638"/>
            <a:ext cx="287655" cy="323850"/>
          </a:xfrm>
          <a:custGeom>
            <a:avLst/>
            <a:gdLst/>
            <a:ahLst/>
            <a:cxnLst/>
            <a:rect l="l" t="t" r="r" b="b"/>
            <a:pathLst>
              <a:path w="287654" h="323850">
                <a:moveTo>
                  <a:pt x="0" y="232028"/>
                </a:moveTo>
                <a:lnTo>
                  <a:pt x="24929" y="252947"/>
                </a:lnTo>
                <a:lnTo>
                  <a:pt x="237178" y="0"/>
                </a:lnTo>
                <a:lnTo>
                  <a:pt x="287038" y="41836"/>
                </a:lnTo>
                <a:lnTo>
                  <a:pt x="74789" y="294785"/>
                </a:lnTo>
                <a:lnTo>
                  <a:pt x="99719" y="315703"/>
                </a:lnTo>
                <a:lnTo>
                  <a:pt x="8023" y="323726"/>
                </a:lnTo>
                <a:lnTo>
                  <a:pt x="0" y="232028"/>
                </a:lnTo>
                <a:close/>
              </a:path>
            </a:pathLst>
          </a:custGeom>
          <a:ln w="25399">
            <a:solidFill>
              <a:srgbClr val="006E91"/>
            </a:solidFill>
          </a:ln>
        </p:spPr>
        <p:txBody>
          <a:bodyPr wrap="square" lIns="0" tIns="0" rIns="0" bIns="0" rtlCol="0"/>
          <a:lstStyle/>
          <a:p>
            <a:endParaRPr/>
          </a:p>
        </p:txBody>
      </p:sp>
      <p:sp>
        <p:nvSpPr>
          <p:cNvPr id="29" name="object 29"/>
          <p:cNvSpPr/>
          <p:nvPr/>
        </p:nvSpPr>
        <p:spPr>
          <a:xfrm>
            <a:off x="7289291" y="3144317"/>
            <a:ext cx="287020" cy="323215"/>
          </a:xfrm>
          <a:custGeom>
            <a:avLst/>
            <a:gdLst/>
            <a:ahLst/>
            <a:cxnLst/>
            <a:rect l="l" t="t" r="r" b="b"/>
            <a:pathLst>
              <a:path w="287020" h="323214">
                <a:moveTo>
                  <a:pt x="0" y="229946"/>
                </a:moveTo>
                <a:lnTo>
                  <a:pt x="8115" y="322770"/>
                </a:lnTo>
                <a:lnTo>
                  <a:pt x="100939" y="314642"/>
                </a:lnTo>
                <a:lnTo>
                  <a:pt x="75704" y="293471"/>
                </a:lnTo>
                <a:lnTo>
                  <a:pt x="111234" y="251129"/>
                </a:lnTo>
                <a:lnTo>
                  <a:pt x="25234" y="251129"/>
                </a:lnTo>
                <a:lnTo>
                  <a:pt x="0" y="229946"/>
                </a:lnTo>
                <a:close/>
              </a:path>
              <a:path w="287020" h="323214">
                <a:moveTo>
                  <a:pt x="235953" y="0"/>
                </a:moveTo>
                <a:lnTo>
                  <a:pt x="25234" y="251129"/>
                </a:lnTo>
                <a:lnTo>
                  <a:pt x="111234" y="251129"/>
                </a:lnTo>
                <a:lnTo>
                  <a:pt x="286423" y="42354"/>
                </a:lnTo>
                <a:lnTo>
                  <a:pt x="235953" y="0"/>
                </a:lnTo>
                <a:close/>
              </a:path>
            </a:pathLst>
          </a:custGeom>
          <a:solidFill>
            <a:srgbClr val="FF2600"/>
          </a:solidFill>
        </p:spPr>
        <p:txBody>
          <a:bodyPr wrap="square" lIns="0" tIns="0" rIns="0" bIns="0" rtlCol="0"/>
          <a:lstStyle/>
          <a:p>
            <a:endParaRPr/>
          </a:p>
        </p:txBody>
      </p:sp>
      <p:sp>
        <p:nvSpPr>
          <p:cNvPr id="30" name="object 30"/>
          <p:cNvSpPr/>
          <p:nvPr/>
        </p:nvSpPr>
        <p:spPr>
          <a:xfrm>
            <a:off x="7289292" y="3144320"/>
            <a:ext cx="287020" cy="323215"/>
          </a:xfrm>
          <a:custGeom>
            <a:avLst/>
            <a:gdLst/>
            <a:ahLst/>
            <a:cxnLst/>
            <a:rect l="l" t="t" r="r" b="b"/>
            <a:pathLst>
              <a:path w="287020" h="323214">
                <a:moveTo>
                  <a:pt x="0" y="229949"/>
                </a:moveTo>
                <a:lnTo>
                  <a:pt x="25234" y="251123"/>
                </a:lnTo>
                <a:lnTo>
                  <a:pt x="235952" y="0"/>
                </a:lnTo>
                <a:lnTo>
                  <a:pt x="286420" y="42347"/>
                </a:lnTo>
                <a:lnTo>
                  <a:pt x="75702" y="293471"/>
                </a:lnTo>
                <a:lnTo>
                  <a:pt x="100935" y="314644"/>
                </a:lnTo>
                <a:lnTo>
                  <a:pt x="8120" y="322764"/>
                </a:lnTo>
                <a:lnTo>
                  <a:pt x="0" y="229949"/>
                </a:lnTo>
                <a:close/>
              </a:path>
            </a:pathLst>
          </a:custGeom>
          <a:ln w="25399">
            <a:solidFill>
              <a:srgbClr val="006E91"/>
            </a:solidFill>
          </a:ln>
        </p:spPr>
        <p:txBody>
          <a:bodyPr wrap="square" lIns="0" tIns="0" rIns="0" bIns="0" rtlCol="0"/>
          <a:lstStyle/>
          <a:p>
            <a:endParaRPr/>
          </a:p>
        </p:txBody>
      </p:sp>
      <p:sp>
        <p:nvSpPr>
          <p:cNvPr id="31" name="object 31"/>
          <p:cNvSpPr/>
          <p:nvPr/>
        </p:nvSpPr>
        <p:spPr>
          <a:xfrm>
            <a:off x="7288785" y="3711245"/>
            <a:ext cx="287655" cy="324485"/>
          </a:xfrm>
          <a:custGeom>
            <a:avLst/>
            <a:gdLst/>
            <a:ahLst/>
            <a:cxnLst/>
            <a:rect l="l" t="t" r="r" b="b"/>
            <a:pathLst>
              <a:path w="287654" h="324485">
                <a:moveTo>
                  <a:pt x="0" y="231165"/>
                </a:moveTo>
                <a:lnTo>
                  <a:pt x="8115" y="323977"/>
                </a:lnTo>
                <a:lnTo>
                  <a:pt x="100926" y="315861"/>
                </a:lnTo>
                <a:lnTo>
                  <a:pt x="75691" y="294690"/>
                </a:lnTo>
                <a:lnTo>
                  <a:pt x="111231" y="252336"/>
                </a:lnTo>
                <a:lnTo>
                  <a:pt x="25234" y="252336"/>
                </a:lnTo>
                <a:lnTo>
                  <a:pt x="0" y="231165"/>
                </a:lnTo>
                <a:close/>
              </a:path>
              <a:path w="287654" h="324485">
                <a:moveTo>
                  <a:pt x="236969" y="0"/>
                </a:moveTo>
                <a:lnTo>
                  <a:pt x="25234" y="252336"/>
                </a:lnTo>
                <a:lnTo>
                  <a:pt x="111231" y="252336"/>
                </a:lnTo>
                <a:lnTo>
                  <a:pt x="287439" y="42341"/>
                </a:lnTo>
                <a:lnTo>
                  <a:pt x="236969" y="0"/>
                </a:lnTo>
                <a:close/>
              </a:path>
            </a:pathLst>
          </a:custGeom>
          <a:solidFill>
            <a:srgbClr val="FF2600"/>
          </a:solidFill>
        </p:spPr>
        <p:txBody>
          <a:bodyPr wrap="square" lIns="0" tIns="0" rIns="0" bIns="0" rtlCol="0"/>
          <a:lstStyle/>
          <a:p>
            <a:endParaRPr/>
          </a:p>
        </p:txBody>
      </p:sp>
      <p:sp>
        <p:nvSpPr>
          <p:cNvPr id="32" name="object 32"/>
          <p:cNvSpPr/>
          <p:nvPr/>
        </p:nvSpPr>
        <p:spPr>
          <a:xfrm>
            <a:off x="7288780" y="3711248"/>
            <a:ext cx="287655" cy="324485"/>
          </a:xfrm>
          <a:custGeom>
            <a:avLst/>
            <a:gdLst/>
            <a:ahLst/>
            <a:cxnLst/>
            <a:rect l="l" t="t" r="r" b="b"/>
            <a:pathLst>
              <a:path w="287654" h="324485">
                <a:moveTo>
                  <a:pt x="0" y="231166"/>
                </a:moveTo>
                <a:lnTo>
                  <a:pt x="25234" y="252340"/>
                </a:lnTo>
                <a:lnTo>
                  <a:pt x="236972" y="0"/>
                </a:lnTo>
                <a:lnTo>
                  <a:pt x="287440" y="42347"/>
                </a:lnTo>
                <a:lnTo>
                  <a:pt x="75701" y="294687"/>
                </a:lnTo>
                <a:lnTo>
                  <a:pt x="100935" y="315861"/>
                </a:lnTo>
                <a:lnTo>
                  <a:pt x="8120" y="323981"/>
                </a:lnTo>
                <a:lnTo>
                  <a:pt x="0" y="231166"/>
                </a:lnTo>
                <a:close/>
              </a:path>
            </a:pathLst>
          </a:custGeom>
          <a:ln w="25399">
            <a:solidFill>
              <a:srgbClr val="006E91"/>
            </a:solidFill>
          </a:ln>
        </p:spPr>
        <p:txBody>
          <a:bodyPr wrap="square" lIns="0" tIns="0" rIns="0" bIns="0" rtlCol="0"/>
          <a:lstStyle/>
          <a:p>
            <a:endParaRPr/>
          </a:p>
        </p:txBody>
      </p:sp>
      <p:sp>
        <p:nvSpPr>
          <p:cNvPr id="33" name="object 33"/>
          <p:cNvSpPr/>
          <p:nvPr/>
        </p:nvSpPr>
        <p:spPr>
          <a:xfrm>
            <a:off x="7288785" y="3973183"/>
            <a:ext cx="287655" cy="324485"/>
          </a:xfrm>
          <a:custGeom>
            <a:avLst/>
            <a:gdLst/>
            <a:ahLst/>
            <a:cxnLst/>
            <a:rect l="l" t="t" r="r" b="b"/>
            <a:pathLst>
              <a:path w="287654" h="324485">
                <a:moveTo>
                  <a:pt x="0" y="231165"/>
                </a:moveTo>
                <a:lnTo>
                  <a:pt x="8115" y="323977"/>
                </a:lnTo>
                <a:lnTo>
                  <a:pt x="100926" y="315861"/>
                </a:lnTo>
                <a:lnTo>
                  <a:pt x="75691" y="294690"/>
                </a:lnTo>
                <a:lnTo>
                  <a:pt x="111231" y="252336"/>
                </a:lnTo>
                <a:lnTo>
                  <a:pt x="25234" y="252336"/>
                </a:lnTo>
                <a:lnTo>
                  <a:pt x="0" y="231165"/>
                </a:lnTo>
                <a:close/>
              </a:path>
              <a:path w="287654" h="324485">
                <a:moveTo>
                  <a:pt x="236969" y="0"/>
                </a:moveTo>
                <a:lnTo>
                  <a:pt x="25234" y="252336"/>
                </a:lnTo>
                <a:lnTo>
                  <a:pt x="111231" y="252336"/>
                </a:lnTo>
                <a:lnTo>
                  <a:pt x="287439" y="42341"/>
                </a:lnTo>
                <a:lnTo>
                  <a:pt x="236969" y="0"/>
                </a:lnTo>
                <a:close/>
              </a:path>
            </a:pathLst>
          </a:custGeom>
          <a:solidFill>
            <a:srgbClr val="FF2600"/>
          </a:solidFill>
        </p:spPr>
        <p:txBody>
          <a:bodyPr wrap="square" lIns="0" tIns="0" rIns="0" bIns="0" rtlCol="0"/>
          <a:lstStyle/>
          <a:p>
            <a:endParaRPr/>
          </a:p>
        </p:txBody>
      </p:sp>
      <p:sp>
        <p:nvSpPr>
          <p:cNvPr id="34" name="object 34"/>
          <p:cNvSpPr/>
          <p:nvPr/>
        </p:nvSpPr>
        <p:spPr>
          <a:xfrm>
            <a:off x="7288781" y="3973186"/>
            <a:ext cx="287655" cy="324485"/>
          </a:xfrm>
          <a:custGeom>
            <a:avLst/>
            <a:gdLst/>
            <a:ahLst/>
            <a:cxnLst/>
            <a:rect l="l" t="t" r="r" b="b"/>
            <a:pathLst>
              <a:path w="287654" h="324485">
                <a:moveTo>
                  <a:pt x="0" y="231165"/>
                </a:moveTo>
                <a:lnTo>
                  <a:pt x="25234" y="252339"/>
                </a:lnTo>
                <a:lnTo>
                  <a:pt x="236972" y="0"/>
                </a:lnTo>
                <a:lnTo>
                  <a:pt x="287440" y="42347"/>
                </a:lnTo>
                <a:lnTo>
                  <a:pt x="75702" y="294686"/>
                </a:lnTo>
                <a:lnTo>
                  <a:pt x="100935" y="315860"/>
                </a:lnTo>
                <a:lnTo>
                  <a:pt x="8120" y="323980"/>
                </a:lnTo>
                <a:lnTo>
                  <a:pt x="0" y="231165"/>
                </a:lnTo>
                <a:close/>
              </a:path>
            </a:pathLst>
          </a:custGeom>
          <a:ln w="25399">
            <a:solidFill>
              <a:srgbClr val="006E91"/>
            </a:solidFill>
          </a:ln>
        </p:spPr>
        <p:txBody>
          <a:bodyPr wrap="square" lIns="0" tIns="0" rIns="0" bIns="0" rtlCol="0"/>
          <a:lstStyle/>
          <a:p>
            <a:endParaRPr/>
          </a:p>
        </p:txBody>
      </p:sp>
      <p:sp>
        <p:nvSpPr>
          <p:cNvPr id="35" name="object 35"/>
          <p:cNvSpPr/>
          <p:nvPr/>
        </p:nvSpPr>
        <p:spPr>
          <a:xfrm>
            <a:off x="7289291" y="4184130"/>
            <a:ext cx="287020" cy="323215"/>
          </a:xfrm>
          <a:custGeom>
            <a:avLst/>
            <a:gdLst/>
            <a:ahLst/>
            <a:cxnLst/>
            <a:rect l="l" t="t" r="r" b="b"/>
            <a:pathLst>
              <a:path w="287020" h="323214">
                <a:moveTo>
                  <a:pt x="0" y="229946"/>
                </a:moveTo>
                <a:lnTo>
                  <a:pt x="8115" y="322770"/>
                </a:lnTo>
                <a:lnTo>
                  <a:pt x="100939" y="314642"/>
                </a:lnTo>
                <a:lnTo>
                  <a:pt x="75704" y="293471"/>
                </a:lnTo>
                <a:lnTo>
                  <a:pt x="111234" y="251129"/>
                </a:lnTo>
                <a:lnTo>
                  <a:pt x="25234" y="251129"/>
                </a:lnTo>
                <a:lnTo>
                  <a:pt x="0" y="229946"/>
                </a:lnTo>
                <a:close/>
              </a:path>
              <a:path w="287020" h="323214">
                <a:moveTo>
                  <a:pt x="235953" y="0"/>
                </a:moveTo>
                <a:lnTo>
                  <a:pt x="25234" y="251129"/>
                </a:lnTo>
                <a:lnTo>
                  <a:pt x="111234" y="251129"/>
                </a:lnTo>
                <a:lnTo>
                  <a:pt x="286423" y="42354"/>
                </a:lnTo>
                <a:lnTo>
                  <a:pt x="235953" y="0"/>
                </a:lnTo>
                <a:close/>
              </a:path>
            </a:pathLst>
          </a:custGeom>
          <a:solidFill>
            <a:srgbClr val="FF2600"/>
          </a:solidFill>
        </p:spPr>
        <p:txBody>
          <a:bodyPr wrap="square" lIns="0" tIns="0" rIns="0" bIns="0" rtlCol="0"/>
          <a:lstStyle/>
          <a:p>
            <a:endParaRPr/>
          </a:p>
        </p:txBody>
      </p:sp>
      <p:sp>
        <p:nvSpPr>
          <p:cNvPr id="36" name="object 36"/>
          <p:cNvSpPr/>
          <p:nvPr/>
        </p:nvSpPr>
        <p:spPr>
          <a:xfrm>
            <a:off x="7289292" y="4184133"/>
            <a:ext cx="287020" cy="323215"/>
          </a:xfrm>
          <a:custGeom>
            <a:avLst/>
            <a:gdLst/>
            <a:ahLst/>
            <a:cxnLst/>
            <a:rect l="l" t="t" r="r" b="b"/>
            <a:pathLst>
              <a:path w="287020" h="323214">
                <a:moveTo>
                  <a:pt x="0" y="229949"/>
                </a:moveTo>
                <a:lnTo>
                  <a:pt x="25234" y="251123"/>
                </a:lnTo>
                <a:lnTo>
                  <a:pt x="235952" y="0"/>
                </a:lnTo>
                <a:lnTo>
                  <a:pt x="286420" y="42347"/>
                </a:lnTo>
                <a:lnTo>
                  <a:pt x="75702" y="293471"/>
                </a:lnTo>
                <a:lnTo>
                  <a:pt x="100935" y="314644"/>
                </a:lnTo>
                <a:lnTo>
                  <a:pt x="8120" y="322764"/>
                </a:lnTo>
                <a:lnTo>
                  <a:pt x="0" y="229949"/>
                </a:lnTo>
                <a:close/>
              </a:path>
            </a:pathLst>
          </a:custGeom>
          <a:ln w="25399">
            <a:solidFill>
              <a:srgbClr val="006E91"/>
            </a:solidFill>
          </a:ln>
        </p:spPr>
        <p:txBody>
          <a:bodyPr wrap="square" lIns="0" tIns="0" rIns="0" bIns="0" rtlCol="0"/>
          <a:lstStyle/>
          <a:p>
            <a:endParaRPr/>
          </a:p>
        </p:txBody>
      </p:sp>
      <p:sp>
        <p:nvSpPr>
          <p:cNvPr id="37" name="object 37"/>
          <p:cNvSpPr/>
          <p:nvPr/>
        </p:nvSpPr>
        <p:spPr>
          <a:xfrm>
            <a:off x="7288785" y="4403395"/>
            <a:ext cx="287655" cy="324485"/>
          </a:xfrm>
          <a:custGeom>
            <a:avLst/>
            <a:gdLst/>
            <a:ahLst/>
            <a:cxnLst/>
            <a:rect l="l" t="t" r="r" b="b"/>
            <a:pathLst>
              <a:path w="287654" h="324485">
                <a:moveTo>
                  <a:pt x="0" y="231165"/>
                </a:moveTo>
                <a:lnTo>
                  <a:pt x="8115" y="323977"/>
                </a:lnTo>
                <a:lnTo>
                  <a:pt x="100926" y="315861"/>
                </a:lnTo>
                <a:lnTo>
                  <a:pt x="75691" y="294690"/>
                </a:lnTo>
                <a:lnTo>
                  <a:pt x="111231" y="252336"/>
                </a:lnTo>
                <a:lnTo>
                  <a:pt x="25234" y="252336"/>
                </a:lnTo>
                <a:lnTo>
                  <a:pt x="0" y="231165"/>
                </a:lnTo>
                <a:close/>
              </a:path>
              <a:path w="287654" h="324485">
                <a:moveTo>
                  <a:pt x="236969" y="0"/>
                </a:moveTo>
                <a:lnTo>
                  <a:pt x="25234" y="252336"/>
                </a:lnTo>
                <a:lnTo>
                  <a:pt x="111231" y="252336"/>
                </a:lnTo>
                <a:lnTo>
                  <a:pt x="287439" y="42341"/>
                </a:lnTo>
                <a:lnTo>
                  <a:pt x="236969" y="0"/>
                </a:lnTo>
                <a:close/>
              </a:path>
            </a:pathLst>
          </a:custGeom>
          <a:solidFill>
            <a:srgbClr val="FF2600"/>
          </a:solidFill>
        </p:spPr>
        <p:txBody>
          <a:bodyPr wrap="square" lIns="0" tIns="0" rIns="0" bIns="0" rtlCol="0"/>
          <a:lstStyle/>
          <a:p>
            <a:endParaRPr/>
          </a:p>
        </p:txBody>
      </p:sp>
      <p:sp>
        <p:nvSpPr>
          <p:cNvPr id="38" name="object 38"/>
          <p:cNvSpPr/>
          <p:nvPr/>
        </p:nvSpPr>
        <p:spPr>
          <a:xfrm>
            <a:off x="7288780" y="4403398"/>
            <a:ext cx="287655" cy="324485"/>
          </a:xfrm>
          <a:custGeom>
            <a:avLst/>
            <a:gdLst/>
            <a:ahLst/>
            <a:cxnLst/>
            <a:rect l="l" t="t" r="r" b="b"/>
            <a:pathLst>
              <a:path w="287654" h="324485">
                <a:moveTo>
                  <a:pt x="0" y="231166"/>
                </a:moveTo>
                <a:lnTo>
                  <a:pt x="25234" y="252340"/>
                </a:lnTo>
                <a:lnTo>
                  <a:pt x="236972" y="0"/>
                </a:lnTo>
                <a:lnTo>
                  <a:pt x="287440" y="42347"/>
                </a:lnTo>
                <a:lnTo>
                  <a:pt x="75701" y="294687"/>
                </a:lnTo>
                <a:lnTo>
                  <a:pt x="100935" y="315861"/>
                </a:lnTo>
                <a:lnTo>
                  <a:pt x="8120" y="323981"/>
                </a:lnTo>
                <a:lnTo>
                  <a:pt x="0" y="231166"/>
                </a:lnTo>
                <a:close/>
              </a:path>
            </a:pathLst>
          </a:custGeom>
          <a:ln w="25399">
            <a:solidFill>
              <a:srgbClr val="006E91"/>
            </a:solidFill>
          </a:ln>
        </p:spPr>
        <p:txBody>
          <a:bodyPr wrap="square" lIns="0" tIns="0" rIns="0" bIns="0" rtlCol="0"/>
          <a:lstStyle/>
          <a:p>
            <a:endParaRPr/>
          </a:p>
        </p:txBody>
      </p:sp>
      <p:sp>
        <p:nvSpPr>
          <p:cNvPr id="39" name="object 39"/>
          <p:cNvSpPr/>
          <p:nvPr/>
        </p:nvSpPr>
        <p:spPr>
          <a:xfrm>
            <a:off x="6318084" y="3518967"/>
            <a:ext cx="287020" cy="323215"/>
          </a:xfrm>
          <a:custGeom>
            <a:avLst/>
            <a:gdLst/>
            <a:ahLst/>
            <a:cxnLst/>
            <a:rect l="l" t="t" r="r" b="b"/>
            <a:pathLst>
              <a:path w="287020" h="323214">
                <a:moveTo>
                  <a:pt x="50469" y="0"/>
                </a:moveTo>
                <a:lnTo>
                  <a:pt x="0" y="42354"/>
                </a:lnTo>
                <a:lnTo>
                  <a:pt x="210718" y="293471"/>
                </a:lnTo>
                <a:lnTo>
                  <a:pt x="185483" y="314642"/>
                </a:lnTo>
                <a:lnTo>
                  <a:pt x="278307" y="322770"/>
                </a:lnTo>
                <a:lnTo>
                  <a:pt x="284571" y="251129"/>
                </a:lnTo>
                <a:lnTo>
                  <a:pt x="261188" y="251129"/>
                </a:lnTo>
                <a:lnTo>
                  <a:pt x="50469" y="0"/>
                </a:lnTo>
                <a:close/>
              </a:path>
              <a:path w="287020" h="323214">
                <a:moveTo>
                  <a:pt x="286423" y="229946"/>
                </a:moveTo>
                <a:lnTo>
                  <a:pt x="261188" y="251129"/>
                </a:lnTo>
                <a:lnTo>
                  <a:pt x="284571" y="251129"/>
                </a:lnTo>
                <a:lnTo>
                  <a:pt x="286423" y="229946"/>
                </a:lnTo>
                <a:close/>
              </a:path>
            </a:pathLst>
          </a:custGeom>
          <a:solidFill>
            <a:srgbClr val="FCC800"/>
          </a:solidFill>
        </p:spPr>
        <p:txBody>
          <a:bodyPr wrap="square" lIns="0" tIns="0" rIns="0" bIns="0" rtlCol="0"/>
          <a:lstStyle/>
          <a:p>
            <a:endParaRPr/>
          </a:p>
        </p:txBody>
      </p:sp>
      <p:sp>
        <p:nvSpPr>
          <p:cNvPr id="40" name="object 40"/>
          <p:cNvSpPr/>
          <p:nvPr/>
        </p:nvSpPr>
        <p:spPr>
          <a:xfrm>
            <a:off x="6318084" y="3518971"/>
            <a:ext cx="287020" cy="323215"/>
          </a:xfrm>
          <a:custGeom>
            <a:avLst/>
            <a:gdLst/>
            <a:ahLst/>
            <a:cxnLst/>
            <a:rect l="l" t="t" r="r" b="b"/>
            <a:pathLst>
              <a:path w="287020" h="323214">
                <a:moveTo>
                  <a:pt x="185484" y="314645"/>
                </a:moveTo>
                <a:lnTo>
                  <a:pt x="210718" y="293471"/>
                </a:lnTo>
                <a:lnTo>
                  <a:pt x="0" y="42347"/>
                </a:lnTo>
                <a:lnTo>
                  <a:pt x="50467" y="0"/>
                </a:lnTo>
                <a:lnTo>
                  <a:pt x="261185" y="251123"/>
                </a:lnTo>
                <a:lnTo>
                  <a:pt x="286420" y="229949"/>
                </a:lnTo>
                <a:lnTo>
                  <a:pt x="278299" y="322765"/>
                </a:lnTo>
                <a:lnTo>
                  <a:pt x="185484" y="314645"/>
                </a:lnTo>
                <a:close/>
              </a:path>
            </a:pathLst>
          </a:custGeom>
          <a:ln w="25399">
            <a:solidFill>
              <a:srgbClr val="006E91"/>
            </a:solidFill>
          </a:ln>
        </p:spPr>
        <p:txBody>
          <a:bodyPr wrap="square" lIns="0" tIns="0" rIns="0" bIns="0" rtlCol="0"/>
          <a:lstStyle/>
          <a:p>
            <a:endParaRPr/>
          </a:p>
        </p:txBody>
      </p:sp>
      <p:sp>
        <p:nvSpPr>
          <p:cNvPr id="41" name="object 41"/>
          <p:cNvSpPr/>
          <p:nvPr/>
        </p:nvSpPr>
        <p:spPr>
          <a:xfrm>
            <a:off x="6315506" y="4748136"/>
            <a:ext cx="287020" cy="323850"/>
          </a:xfrm>
          <a:custGeom>
            <a:avLst/>
            <a:gdLst/>
            <a:ahLst/>
            <a:cxnLst/>
            <a:rect l="l" t="t" r="r" b="b"/>
            <a:pathLst>
              <a:path w="287020" h="323850">
                <a:moveTo>
                  <a:pt x="49860" y="0"/>
                </a:moveTo>
                <a:lnTo>
                  <a:pt x="0" y="41833"/>
                </a:lnTo>
                <a:lnTo>
                  <a:pt x="212242" y="294779"/>
                </a:lnTo>
                <a:lnTo>
                  <a:pt x="187312" y="315696"/>
                </a:lnTo>
                <a:lnTo>
                  <a:pt x="279006" y="323722"/>
                </a:lnTo>
                <a:lnTo>
                  <a:pt x="285201" y="252945"/>
                </a:lnTo>
                <a:lnTo>
                  <a:pt x="262102" y="252945"/>
                </a:lnTo>
                <a:lnTo>
                  <a:pt x="49860" y="0"/>
                </a:lnTo>
                <a:close/>
              </a:path>
              <a:path w="287020" h="323850">
                <a:moveTo>
                  <a:pt x="287032" y="232028"/>
                </a:moveTo>
                <a:lnTo>
                  <a:pt x="262102" y="252945"/>
                </a:lnTo>
                <a:lnTo>
                  <a:pt x="285201" y="252945"/>
                </a:lnTo>
                <a:lnTo>
                  <a:pt x="287032" y="232028"/>
                </a:lnTo>
                <a:close/>
              </a:path>
            </a:pathLst>
          </a:custGeom>
          <a:solidFill>
            <a:srgbClr val="FCC800"/>
          </a:solidFill>
        </p:spPr>
        <p:txBody>
          <a:bodyPr wrap="square" lIns="0" tIns="0" rIns="0" bIns="0" rtlCol="0"/>
          <a:lstStyle/>
          <a:p>
            <a:endParaRPr/>
          </a:p>
        </p:txBody>
      </p:sp>
      <p:sp>
        <p:nvSpPr>
          <p:cNvPr id="42" name="object 42"/>
          <p:cNvSpPr/>
          <p:nvPr/>
        </p:nvSpPr>
        <p:spPr>
          <a:xfrm>
            <a:off x="6315507" y="4748131"/>
            <a:ext cx="287655" cy="323850"/>
          </a:xfrm>
          <a:custGeom>
            <a:avLst/>
            <a:gdLst/>
            <a:ahLst/>
            <a:cxnLst/>
            <a:rect l="l" t="t" r="r" b="b"/>
            <a:pathLst>
              <a:path w="287654" h="323850">
                <a:moveTo>
                  <a:pt x="187318" y="315703"/>
                </a:moveTo>
                <a:lnTo>
                  <a:pt x="212248" y="294784"/>
                </a:lnTo>
                <a:lnTo>
                  <a:pt x="0" y="41837"/>
                </a:lnTo>
                <a:lnTo>
                  <a:pt x="49859" y="0"/>
                </a:lnTo>
                <a:lnTo>
                  <a:pt x="262107" y="252947"/>
                </a:lnTo>
                <a:lnTo>
                  <a:pt x="287038" y="232028"/>
                </a:lnTo>
                <a:lnTo>
                  <a:pt x="279015" y="323725"/>
                </a:lnTo>
                <a:lnTo>
                  <a:pt x="187318" y="315703"/>
                </a:lnTo>
                <a:close/>
              </a:path>
            </a:pathLst>
          </a:custGeom>
          <a:ln w="25399">
            <a:solidFill>
              <a:srgbClr val="006E91"/>
            </a:solidFill>
          </a:ln>
        </p:spPr>
        <p:txBody>
          <a:bodyPr wrap="square" lIns="0" tIns="0" rIns="0" bIns="0" rtlCol="0"/>
          <a:lstStyle/>
          <a:p>
            <a:endParaRPr/>
          </a:p>
        </p:txBody>
      </p:sp>
      <p:sp>
        <p:nvSpPr>
          <p:cNvPr id="43" name="object 43"/>
          <p:cNvSpPr/>
          <p:nvPr/>
        </p:nvSpPr>
        <p:spPr>
          <a:xfrm>
            <a:off x="7289291" y="2496617"/>
            <a:ext cx="287020" cy="323215"/>
          </a:xfrm>
          <a:custGeom>
            <a:avLst/>
            <a:gdLst/>
            <a:ahLst/>
            <a:cxnLst/>
            <a:rect l="l" t="t" r="r" b="b"/>
            <a:pathLst>
              <a:path w="287020" h="323214">
                <a:moveTo>
                  <a:pt x="0" y="229958"/>
                </a:moveTo>
                <a:lnTo>
                  <a:pt x="8115" y="322770"/>
                </a:lnTo>
                <a:lnTo>
                  <a:pt x="100939" y="314642"/>
                </a:lnTo>
                <a:lnTo>
                  <a:pt x="75704" y="293471"/>
                </a:lnTo>
                <a:lnTo>
                  <a:pt x="111234" y="251129"/>
                </a:lnTo>
                <a:lnTo>
                  <a:pt x="25234" y="251129"/>
                </a:lnTo>
                <a:lnTo>
                  <a:pt x="0" y="229958"/>
                </a:lnTo>
                <a:close/>
              </a:path>
              <a:path w="287020" h="323214">
                <a:moveTo>
                  <a:pt x="235953" y="0"/>
                </a:moveTo>
                <a:lnTo>
                  <a:pt x="25234" y="251129"/>
                </a:lnTo>
                <a:lnTo>
                  <a:pt x="111234" y="251129"/>
                </a:lnTo>
                <a:lnTo>
                  <a:pt x="286423" y="42354"/>
                </a:lnTo>
                <a:lnTo>
                  <a:pt x="235953" y="0"/>
                </a:lnTo>
                <a:close/>
              </a:path>
            </a:pathLst>
          </a:custGeom>
          <a:solidFill>
            <a:srgbClr val="FF2600"/>
          </a:solidFill>
        </p:spPr>
        <p:txBody>
          <a:bodyPr wrap="square" lIns="0" tIns="0" rIns="0" bIns="0" rtlCol="0"/>
          <a:lstStyle/>
          <a:p>
            <a:endParaRPr/>
          </a:p>
        </p:txBody>
      </p:sp>
      <p:sp>
        <p:nvSpPr>
          <p:cNvPr id="44" name="object 44"/>
          <p:cNvSpPr/>
          <p:nvPr/>
        </p:nvSpPr>
        <p:spPr>
          <a:xfrm>
            <a:off x="7289292" y="2496620"/>
            <a:ext cx="287020" cy="323215"/>
          </a:xfrm>
          <a:custGeom>
            <a:avLst/>
            <a:gdLst/>
            <a:ahLst/>
            <a:cxnLst/>
            <a:rect l="l" t="t" r="r" b="b"/>
            <a:pathLst>
              <a:path w="287020" h="323214">
                <a:moveTo>
                  <a:pt x="0" y="229949"/>
                </a:moveTo>
                <a:lnTo>
                  <a:pt x="25234" y="251124"/>
                </a:lnTo>
                <a:lnTo>
                  <a:pt x="235952" y="0"/>
                </a:lnTo>
                <a:lnTo>
                  <a:pt x="286420" y="42347"/>
                </a:lnTo>
                <a:lnTo>
                  <a:pt x="75702" y="293471"/>
                </a:lnTo>
                <a:lnTo>
                  <a:pt x="100935" y="314644"/>
                </a:lnTo>
                <a:lnTo>
                  <a:pt x="8120" y="322765"/>
                </a:lnTo>
                <a:lnTo>
                  <a:pt x="0" y="229949"/>
                </a:lnTo>
                <a:close/>
              </a:path>
            </a:pathLst>
          </a:custGeom>
          <a:ln w="25399">
            <a:solidFill>
              <a:srgbClr val="006E91"/>
            </a:solidFill>
          </a:ln>
        </p:spPr>
        <p:txBody>
          <a:bodyPr wrap="square" lIns="0" tIns="0" rIns="0" bIns="0" rtlCol="0"/>
          <a:lstStyle/>
          <a:p>
            <a:endParaRPr/>
          </a:p>
        </p:txBody>
      </p:sp>
      <p:sp>
        <p:nvSpPr>
          <p:cNvPr id="45" name="object 45"/>
          <p:cNvSpPr txBox="1"/>
          <p:nvPr/>
        </p:nvSpPr>
        <p:spPr>
          <a:xfrm>
            <a:off x="1755140" y="6213158"/>
            <a:ext cx="2503170" cy="285115"/>
          </a:xfrm>
          <a:prstGeom prst="rect">
            <a:avLst/>
          </a:prstGeom>
        </p:spPr>
        <p:txBody>
          <a:bodyPr vert="horz" wrap="square" lIns="0" tIns="0" rIns="0" bIns="0" rtlCol="0">
            <a:spAutoFit/>
          </a:bodyPr>
          <a:lstStyle/>
          <a:p>
            <a:pPr marL="12700"/>
            <a:r>
              <a:rPr dirty="0">
                <a:latin typeface="Arial"/>
                <a:cs typeface="Arial"/>
                <a:hlinkClick r:id="rId4"/>
              </a:rPr>
              <a:t>http://ww</a:t>
            </a:r>
            <a:r>
              <a:rPr spc="-100" dirty="0">
                <a:latin typeface="Arial"/>
                <a:cs typeface="Arial"/>
                <a:hlinkClick r:id="rId4"/>
              </a:rPr>
              <a:t>w</a:t>
            </a:r>
            <a:r>
              <a:rPr dirty="0">
                <a:latin typeface="Arial"/>
                <a:cs typeface="Arial"/>
                <a:hlinkClick r:id="rId4"/>
              </a:rPr>
              <a:t>.spark.tc/blog/</a:t>
            </a:r>
            <a:endParaRPr>
              <a:latin typeface="Arial"/>
              <a:cs typeface="Arial"/>
            </a:endParaRPr>
          </a:p>
        </p:txBody>
      </p:sp>
      <p:sp>
        <p:nvSpPr>
          <p:cNvPr id="46" name="object 46"/>
          <p:cNvSpPr txBox="1">
            <a:spLocks noGrp="1"/>
          </p:cNvSpPr>
          <p:nvPr>
            <p:ph type="title"/>
          </p:nvPr>
        </p:nvSpPr>
        <p:spPr>
          <a:xfrm>
            <a:off x="1877484" y="593726"/>
            <a:ext cx="11394016" cy="351057"/>
          </a:xfrm>
          <a:prstGeom prst="rect">
            <a:avLst/>
          </a:prstGeom>
        </p:spPr>
        <p:txBody>
          <a:bodyPr vert="horz" wrap="square" lIns="0" tIns="73342" rIns="0" bIns="0" numCol="1" rtlCol="0" anchor="t" anchorCtr="0" compatLnSpc="1">
            <a:prstTxWarp prst="textNoShape">
              <a:avLst/>
            </a:prstTxWarp>
            <a:spAutoFit/>
          </a:bodyPr>
          <a:lstStyle/>
          <a:p>
            <a:pPr>
              <a:lnSpc>
                <a:spcPct val="100000"/>
              </a:lnSpc>
            </a:pPr>
            <a:r>
              <a:rPr sz="1800" b="0" dirty="0">
                <a:solidFill>
                  <a:srgbClr val="000000"/>
                </a:solidFill>
                <a:latin typeface="Arial"/>
                <a:cs typeface="Arial"/>
              </a:rPr>
              <a:t>IBM driving SQL and Machine Learning</a:t>
            </a:r>
            <a:r>
              <a:rPr sz="1800" b="0" spc="-170" dirty="0">
                <a:solidFill>
                  <a:srgbClr val="000000"/>
                </a:solidFill>
                <a:latin typeface="Arial"/>
                <a:cs typeface="Arial"/>
              </a:rPr>
              <a:t> </a:t>
            </a:r>
            <a:r>
              <a:rPr sz="1800" b="0" dirty="0">
                <a:solidFill>
                  <a:srgbClr val="000000"/>
                </a:solidFill>
                <a:latin typeface="Arial"/>
                <a:cs typeface="Arial"/>
              </a:rPr>
              <a:t>innovation..</a:t>
            </a:r>
            <a:endParaRPr sz="1800">
              <a:latin typeface="Arial"/>
              <a:cs typeface="Arial"/>
            </a:endParaRPr>
          </a:p>
        </p:txBody>
      </p:sp>
      <p:sp>
        <p:nvSpPr>
          <p:cNvPr id="47" name="object 47"/>
          <p:cNvSpPr/>
          <p:nvPr/>
        </p:nvSpPr>
        <p:spPr>
          <a:xfrm>
            <a:off x="7864476" y="525462"/>
            <a:ext cx="2803525" cy="5967412"/>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209329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7306" y="365125"/>
            <a:ext cx="10716126" cy="517191"/>
          </a:xfrm>
        </p:spPr>
        <p:txBody>
          <a:bodyPr>
            <a:normAutofit fontScale="90000"/>
          </a:bodyPr>
          <a:lstStyle/>
          <a:p>
            <a:r>
              <a:rPr lang="en-US" dirty="0" smtClean="0"/>
              <a:t>Comparison of Company </a:t>
            </a:r>
            <a:r>
              <a:rPr lang="en-US" dirty="0"/>
              <a:t>C</a:t>
            </a:r>
            <a:r>
              <a:rPr lang="en-US" dirty="0" smtClean="0"/>
              <a:t>ontributions in Spark 2.0</a:t>
            </a:r>
            <a:endParaRPr lang="en-US" dirty="0"/>
          </a:p>
        </p:txBody>
      </p:sp>
      <p:graphicFrame>
        <p:nvGraphicFramePr>
          <p:cNvPr id="3" name="Chart 2"/>
          <p:cNvGraphicFramePr>
            <a:graphicFrameLocks/>
          </p:cNvGraphicFramePr>
          <p:nvPr>
            <p:extLst>
              <p:ext uri="{D42A27DB-BD31-4B8C-83A1-F6EECF244321}">
                <p14:modId xmlns:p14="http://schemas.microsoft.com/office/powerpoint/2010/main" val="66433441"/>
              </p:ext>
            </p:extLst>
          </p:nvPr>
        </p:nvGraphicFramePr>
        <p:xfrm>
          <a:off x="1789113" y="2480371"/>
          <a:ext cx="8545513" cy="3902174"/>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p:cNvSpPr txBox="1"/>
          <p:nvPr/>
        </p:nvSpPr>
        <p:spPr>
          <a:xfrm>
            <a:off x="1219200" y="1095376"/>
            <a:ext cx="10193867" cy="1200329"/>
          </a:xfrm>
          <a:prstGeom prst="rect">
            <a:avLst/>
          </a:prstGeom>
          <a:noFill/>
        </p:spPr>
        <p:txBody>
          <a:bodyPr wrap="square" rtlCol="0">
            <a:spAutoFit/>
          </a:bodyPr>
          <a:lstStyle/>
          <a:p>
            <a:pPr marL="285750" indent="-285750">
              <a:buFont typeface="Wingdings" charset="2"/>
              <a:buChar char="§"/>
            </a:pPr>
            <a:r>
              <a:rPr lang="en-US" sz="2400" dirty="0" err="1">
                <a:solidFill>
                  <a:srgbClr val="000000"/>
                </a:solidFill>
              </a:rPr>
              <a:t>Databricks</a:t>
            </a:r>
            <a:r>
              <a:rPr lang="en-US" sz="2400" dirty="0">
                <a:solidFill>
                  <a:srgbClr val="000000"/>
                </a:solidFill>
              </a:rPr>
              <a:t> is active across the board, but especially in Spark SQL</a:t>
            </a:r>
          </a:p>
          <a:p>
            <a:pPr marL="285750" indent="-285750">
              <a:buFont typeface="Wingdings" charset="2"/>
              <a:buChar char="§"/>
            </a:pPr>
            <a:r>
              <a:rPr lang="en-US" sz="2400" dirty="0">
                <a:solidFill>
                  <a:srgbClr val="000000"/>
                </a:solidFill>
              </a:rPr>
              <a:t>IBM is prominent in every component, but dominates in </a:t>
            </a:r>
            <a:r>
              <a:rPr lang="en-US" sz="2400" dirty="0">
                <a:solidFill>
                  <a:srgbClr val="007DAD"/>
                </a:solidFill>
              </a:rPr>
              <a:t>Spark ML</a:t>
            </a:r>
            <a:r>
              <a:rPr lang="en-US" sz="2400" dirty="0">
                <a:solidFill>
                  <a:srgbClr val="000000"/>
                </a:solidFill>
              </a:rPr>
              <a:t>, </a:t>
            </a:r>
            <a:r>
              <a:rPr lang="en-US" sz="2400" dirty="0" err="1">
                <a:solidFill>
                  <a:srgbClr val="007DAD"/>
                </a:solidFill>
              </a:rPr>
              <a:t>PySpark</a:t>
            </a:r>
            <a:r>
              <a:rPr lang="en-US" sz="2400" dirty="0">
                <a:solidFill>
                  <a:srgbClr val="007DAD"/>
                </a:solidFill>
              </a:rPr>
              <a:t> </a:t>
            </a:r>
            <a:r>
              <a:rPr lang="en-US" sz="2400" dirty="0">
                <a:solidFill>
                  <a:srgbClr val="000000"/>
                </a:solidFill>
              </a:rPr>
              <a:t>and </a:t>
            </a:r>
            <a:r>
              <a:rPr lang="en-US" sz="2400" dirty="0" err="1">
                <a:solidFill>
                  <a:srgbClr val="007DAD"/>
                </a:solidFill>
              </a:rPr>
              <a:t>SparkR</a:t>
            </a:r>
            <a:endParaRPr lang="en-US" sz="2400" dirty="0">
              <a:solidFill>
                <a:srgbClr val="007DAD"/>
              </a:solidFill>
            </a:endParaRPr>
          </a:p>
        </p:txBody>
      </p:sp>
    </p:spTree>
    <p:extLst>
      <p:ext uri="{BB962C8B-B14F-4D97-AF65-F5344CB8AC3E}">
        <p14:creationId xmlns:p14="http://schemas.microsoft.com/office/powerpoint/2010/main" val="520932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705726" y="32713"/>
            <a:ext cx="4388407" cy="553998"/>
          </a:xfrm>
          <a:prstGeom prst="rect">
            <a:avLst/>
          </a:prstGeom>
        </p:spPr>
        <p:txBody>
          <a:bodyPr vert="horz" wrap="square" lIns="0" tIns="0" rIns="0" bIns="0" rtlCol="0">
            <a:spAutoFit/>
          </a:bodyPr>
          <a:lstStyle/>
          <a:p>
            <a:pPr marL="12700"/>
            <a:r>
              <a:rPr sz="4000" spc="-5" dirty="0"/>
              <a:t>Spark</a:t>
            </a:r>
            <a:r>
              <a:rPr sz="4000" spc="-50" dirty="0"/>
              <a:t> </a:t>
            </a:r>
            <a:r>
              <a:rPr sz="4000" spc="-5" dirty="0"/>
              <a:t>Terminology</a:t>
            </a:r>
          </a:p>
        </p:txBody>
      </p:sp>
      <p:sp>
        <p:nvSpPr>
          <p:cNvPr id="4" name="object 4"/>
          <p:cNvSpPr txBox="1"/>
          <p:nvPr/>
        </p:nvSpPr>
        <p:spPr>
          <a:xfrm>
            <a:off x="609599" y="760857"/>
            <a:ext cx="11176001" cy="5988819"/>
          </a:xfrm>
          <a:prstGeom prst="rect">
            <a:avLst/>
          </a:prstGeom>
        </p:spPr>
        <p:txBody>
          <a:bodyPr vert="horz" wrap="square" lIns="0" tIns="0" rIns="0" bIns="0" rtlCol="0">
            <a:spAutoFit/>
          </a:bodyPr>
          <a:lstStyle/>
          <a:p>
            <a:pPr marL="241300" indent="-228600">
              <a:buFont typeface="Arial"/>
              <a:buChar char="§"/>
              <a:tabLst>
                <a:tab pos="241300" algn="l"/>
              </a:tabLst>
            </a:pPr>
            <a:r>
              <a:rPr sz="2000" b="1" dirty="0">
                <a:solidFill>
                  <a:prstClr val="black"/>
                </a:solidFill>
                <a:cs typeface="Arial"/>
              </a:rPr>
              <a:t>Context</a:t>
            </a:r>
            <a:r>
              <a:rPr sz="2000" b="1" spc="-100" dirty="0">
                <a:solidFill>
                  <a:prstClr val="black"/>
                </a:solidFill>
                <a:cs typeface="Arial"/>
              </a:rPr>
              <a:t> </a:t>
            </a:r>
            <a:r>
              <a:rPr sz="2000" b="1" dirty="0">
                <a:solidFill>
                  <a:prstClr val="black"/>
                </a:solidFill>
                <a:cs typeface="Arial"/>
              </a:rPr>
              <a:t>(Connection):</a:t>
            </a:r>
            <a:endParaRPr sz="2000" dirty="0">
              <a:solidFill>
                <a:prstClr val="black"/>
              </a:solidFill>
              <a:cs typeface="Arial"/>
            </a:endParaRPr>
          </a:p>
          <a:p>
            <a:pPr marL="584200" marR="5080" lvl="1" indent="-228600">
              <a:lnSpc>
                <a:spcPct val="99500"/>
              </a:lnSpc>
              <a:spcBef>
                <a:spcPts val="10"/>
              </a:spcBef>
              <a:buFontTx/>
              <a:buChar char="–"/>
              <a:tabLst>
                <a:tab pos="584200" algn="l"/>
              </a:tabLst>
            </a:pPr>
            <a:r>
              <a:rPr sz="2000" dirty="0">
                <a:solidFill>
                  <a:prstClr val="black"/>
                </a:solidFill>
                <a:cs typeface="Arial"/>
              </a:rPr>
              <a:t>Represents a connection to the Spark cluster. </a:t>
            </a:r>
            <a:r>
              <a:rPr sz="2000" dirty="0">
                <a:solidFill>
                  <a:prstClr val="black"/>
                </a:solidFill>
                <a:cs typeface="Arial"/>
              </a:rPr>
              <a:t>The Application which initiated  the context can submit one or several jobs, sequentially or in parallel, batch</a:t>
            </a:r>
            <a:r>
              <a:rPr sz="2000" spc="-120" dirty="0">
                <a:solidFill>
                  <a:prstClr val="black"/>
                </a:solidFill>
                <a:cs typeface="Arial"/>
              </a:rPr>
              <a:t> </a:t>
            </a:r>
            <a:r>
              <a:rPr sz="2000" dirty="0">
                <a:solidFill>
                  <a:prstClr val="black"/>
                </a:solidFill>
                <a:cs typeface="Arial"/>
              </a:rPr>
              <a:t>or  interactively</a:t>
            </a:r>
            <a:r>
              <a:rPr sz="2000" dirty="0" smtClean="0">
                <a:solidFill>
                  <a:prstClr val="black"/>
                </a:solidFill>
                <a:cs typeface="Arial"/>
              </a:rPr>
              <a:t>.</a:t>
            </a:r>
            <a:endParaRPr lang="en-US" sz="2000" dirty="0" smtClean="0">
              <a:solidFill>
                <a:prstClr val="black"/>
              </a:solidFill>
              <a:cs typeface="Arial"/>
            </a:endParaRPr>
          </a:p>
          <a:p>
            <a:pPr marL="584200" marR="5080" lvl="1" indent="-228600">
              <a:lnSpc>
                <a:spcPct val="99500"/>
              </a:lnSpc>
              <a:spcBef>
                <a:spcPts val="10"/>
              </a:spcBef>
              <a:buFontTx/>
              <a:buChar char="–"/>
              <a:tabLst>
                <a:tab pos="584200" algn="l"/>
              </a:tabLst>
            </a:pPr>
            <a:endParaRPr sz="2000" dirty="0">
              <a:solidFill>
                <a:prstClr val="black"/>
              </a:solidFill>
              <a:cs typeface="Arial"/>
            </a:endParaRPr>
          </a:p>
          <a:p>
            <a:pPr marL="241300" indent="-228600">
              <a:lnSpc>
                <a:spcPts val="2340"/>
              </a:lnSpc>
              <a:buFont typeface="Arial"/>
              <a:buChar char="§"/>
              <a:tabLst>
                <a:tab pos="241300" algn="l"/>
              </a:tabLst>
            </a:pPr>
            <a:r>
              <a:rPr sz="2000" b="1" dirty="0">
                <a:solidFill>
                  <a:prstClr val="black"/>
                </a:solidFill>
                <a:cs typeface="Arial"/>
              </a:rPr>
              <a:t>Driver (Coordinator</a:t>
            </a:r>
            <a:r>
              <a:rPr sz="2000" b="1" spc="-100" dirty="0">
                <a:solidFill>
                  <a:prstClr val="black"/>
                </a:solidFill>
                <a:cs typeface="Arial"/>
              </a:rPr>
              <a:t> </a:t>
            </a:r>
            <a:r>
              <a:rPr sz="2000" b="1" dirty="0">
                <a:solidFill>
                  <a:prstClr val="black"/>
                </a:solidFill>
                <a:cs typeface="Arial"/>
              </a:rPr>
              <a:t>agent)</a:t>
            </a:r>
            <a:endParaRPr sz="2000" dirty="0">
              <a:solidFill>
                <a:prstClr val="black"/>
              </a:solidFill>
              <a:cs typeface="Arial"/>
            </a:endParaRPr>
          </a:p>
          <a:p>
            <a:pPr marL="584200" marR="233679" lvl="1" indent="-228600">
              <a:lnSpc>
                <a:spcPts val="2200"/>
              </a:lnSpc>
              <a:spcBef>
                <a:spcPts val="40"/>
              </a:spcBef>
              <a:buFontTx/>
              <a:buChar char="–"/>
              <a:tabLst>
                <a:tab pos="584200" algn="l"/>
              </a:tabLst>
            </a:pPr>
            <a:r>
              <a:rPr sz="2000" dirty="0">
                <a:solidFill>
                  <a:prstClr val="black"/>
                </a:solidFill>
                <a:cs typeface="Arial"/>
              </a:rPr>
              <a:t>The program or process running the Spark context. </a:t>
            </a:r>
            <a:r>
              <a:rPr sz="2000" dirty="0">
                <a:solidFill>
                  <a:prstClr val="black"/>
                </a:solidFill>
                <a:cs typeface="Arial"/>
              </a:rPr>
              <a:t>Responsible for</a:t>
            </a:r>
            <a:r>
              <a:rPr sz="2000" spc="-105" dirty="0">
                <a:solidFill>
                  <a:prstClr val="black"/>
                </a:solidFill>
                <a:cs typeface="Arial"/>
              </a:rPr>
              <a:t> </a:t>
            </a:r>
            <a:r>
              <a:rPr sz="2000" dirty="0">
                <a:solidFill>
                  <a:prstClr val="black"/>
                </a:solidFill>
                <a:cs typeface="Arial"/>
              </a:rPr>
              <a:t>running  jobs over the cluster and converting the App into a set of</a:t>
            </a:r>
            <a:r>
              <a:rPr sz="2000" spc="-110" dirty="0">
                <a:solidFill>
                  <a:prstClr val="black"/>
                </a:solidFill>
                <a:cs typeface="Arial"/>
              </a:rPr>
              <a:t> </a:t>
            </a:r>
            <a:r>
              <a:rPr sz="2000" dirty="0" smtClean="0">
                <a:solidFill>
                  <a:prstClr val="black"/>
                </a:solidFill>
                <a:cs typeface="Arial"/>
              </a:rPr>
              <a:t>tasks</a:t>
            </a:r>
            <a:endParaRPr lang="en-US" sz="2000" dirty="0" smtClean="0">
              <a:solidFill>
                <a:prstClr val="black"/>
              </a:solidFill>
              <a:cs typeface="Arial"/>
            </a:endParaRPr>
          </a:p>
          <a:p>
            <a:pPr marL="584200" marR="233679" lvl="1" indent="-228600">
              <a:lnSpc>
                <a:spcPts val="2200"/>
              </a:lnSpc>
              <a:spcBef>
                <a:spcPts val="40"/>
              </a:spcBef>
              <a:buFontTx/>
              <a:buChar char="–"/>
              <a:tabLst>
                <a:tab pos="584200" algn="l"/>
              </a:tabLst>
            </a:pPr>
            <a:endParaRPr sz="2000" dirty="0">
              <a:solidFill>
                <a:prstClr val="black"/>
              </a:solidFill>
              <a:cs typeface="Arial"/>
            </a:endParaRPr>
          </a:p>
          <a:p>
            <a:pPr marL="241300" indent="-228600">
              <a:lnSpc>
                <a:spcPts val="2360"/>
              </a:lnSpc>
              <a:buFont typeface="Arial"/>
              <a:buChar char="§"/>
              <a:tabLst>
                <a:tab pos="241300" algn="l"/>
              </a:tabLst>
            </a:pPr>
            <a:r>
              <a:rPr sz="2000" b="1" dirty="0">
                <a:solidFill>
                  <a:prstClr val="black"/>
                </a:solidFill>
                <a:cs typeface="Arial"/>
              </a:rPr>
              <a:t>Job (Query / Query</a:t>
            </a:r>
            <a:r>
              <a:rPr sz="2000" b="1" spc="-110" dirty="0">
                <a:solidFill>
                  <a:prstClr val="black"/>
                </a:solidFill>
                <a:cs typeface="Arial"/>
              </a:rPr>
              <a:t> </a:t>
            </a:r>
            <a:r>
              <a:rPr sz="2000" b="1" dirty="0">
                <a:solidFill>
                  <a:prstClr val="black"/>
                </a:solidFill>
                <a:cs typeface="Arial"/>
              </a:rPr>
              <a:t>plan):</a:t>
            </a:r>
            <a:endParaRPr sz="2000" dirty="0">
              <a:solidFill>
                <a:prstClr val="black"/>
              </a:solidFill>
              <a:cs typeface="Arial"/>
            </a:endParaRPr>
          </a:p>
          <a:p>
            <a:pPr marL="584200" marR="361950" lvl="1" indent="-228600">
              <a:lnSpc>
                <a:spcPct val="99500"/>
              </a:lnSpc>
              <a:spcBef>
                <a:spcPts val="10"/>
              </a:spcBef>
              <a:buFontTx/>
              <a:buChar char="–"/>
              <a:tabLst>
                <a:tab pos="584200" algn="l"/>
              </a:tabLst>
            </a:pPr>
            <a:r>
              <a:rPr sz="2000" dirty="0">
                <a:solidFill>
                  <a:prstClr val="black"/>
                </a:solidFill>
                <a:cs typeface="Arial"/>
              </a:rPr>
              <a:t>A piece of logic (code) which will take some input from HDFS (or the local  filesystem), perform some computations (transformations and actions)</a:t>
            </a:r>
            <a:r>
              <a:rPr sz="2000" spc="-105" dirty="0">
                <a:solidFill>
                  <a:prstClr val="black"/>
                </a:solidFill>
                <a:cs typeface="Arial"/>
              </a:rPr>
              <a:t> </a:t>
            </a:r>
            <a:r>
              <a:rPr sz="2000" dirty="0">
                <a:solidFill>
                  <a:prstClr val="black"/>
                </a:solidFill>
                <a:cs typeface="Arial"/>
              </a:rPr>
              <a:t>and  write some output</a:t>
            </a:r>
            <a:r>
              <a:rPr sz="2000" spc="-105" dirty="0">
                <a:solidFill>
                  <a:prstClr val="black"/>
                </a:solidFill>
                <a:cs typeface="Arial"/>
              </a:rPr>
              <a:t> </a:t>
            </a:r>
            <a:r>
              <a:rPr sz="2000" dirty="0">
                <a:solidFill>
                  <a:prstClr val="black"/>
                </a:solidFill>
                <a:cs typeface="Arial"/>
              </a:rPr>
              <a:t>back</a:t>
            </a:r>
            <a:r>
              <a:rPr sz="2000" dirty="0" smtClean="0">
                <a:solidFill>
                  <a:prstClr val="black"/>
                </a:solidFill>
                <a:cs typeface="Arial"/>
              </a:rPr>
              <a:t>.</a:t>
            </a:r>
            <a:endParaRPr lang="en-US" sz="2000" dirty="0" smtClean="0">
              <a:solidFill>
                <a:prstClr val="black"/>
              </a:solidFill>
              <a:cs typeface="Arial"/>
            </a:endParaRPr>
          </a:p>
          <a:p>
            <a:pPr marL="584200" marR="361950" lvl="1" indent="-228600">
              <a:lnSpc>
                <a:spcPct val="99500"/>
              </a:lnSpc>
              <a:spcBef>
                <a:spcPts val="10"/>
              </a:spcBef>
              <a:buFontTx/>
              <a:buChar char="–"/>
              <a:tabLst>
                <a:tab pos="584200" algn="l"/>
              </a:tabLst>
            </a:pPr>
            <a:endParaRPr sz="2000" dirty="0">
              <a:solidFill>
                <a:prstClr val="black"/>
              </a:solidFill>
              <a:cs typeface="Arial"/>
            </a:endParaRPr>
          </a:p>
          <a:p>
            <a:pPr marL="241300" indent="-228600">
              <a:lnSpc>
                <a:spcPts val="2340"/>
              </a:lnSpc>
              <a:buFont typeface="Arial"/>
              <a:buChar char="§"/>
              <a:tabLst>
                <a:tab pos="241300" algn="l"/>
              </a:tabLst>
            </a:pPr>
            <a:r>
              <a:rPr sz="2000" b="1" dirty="0">
                <a:solidFill>
                  <a:prstClr val="black"/>
                </a:solidFill>
                <a:cs typeface="Arial"/>
              </a:rPr>
              <a:t>Stage</a:t>
            </a:r>
            <a:r>
              <a:rPr sz="2000" b="1" spc="-100" dirty="0">
                <a:solidFill>
                  <a:prstClr val="black"/>
                </a:solidFill>
                <a:cs typeface="Arial"/>
              </a:rPr>
              <a:t> </a:t>
            </a:r>
            <a:r>
              <a:rPr sz="2000" b="1" dirty="0">
                <a:solidFill>
                  <a:prstClr val="black"/>
                </a:solidFill>
                <a:cs typeface="Arial"/>
              </a:rPr>
              <a:t>(Subplan)</a:t>
            </a:r>
            <a:endParaRPr sz="2000" dirty="0">
              <a:solidFill>
                <a:prstClr val="black"/>
              </a:solidFill>
              <a:cs typeface="Arial"/>
            </a:endParaRPr>
          </a:p>
          <a:p>
            <a:pPr marL="584200" lvl="1" indent="-228600">
              <a:buFontTx/>
              <a:buChar char="–"/>
              <a:tabLst>
                <a:tab pos="584200" algn="l"/>
              </a:tabLst>
            </a:pPr>
            <a:r>
              <a:rPr sz="2000" dirty="0">
                <a:solidFill>
                  <a:prstClr val="black"/>
                </a:solidFill>
                <a:cs typeface="Arial"/>
              </a:rPr>
              <a:t>Jobs are divided into</a:t>
            </a:r>
            <a:r>
              <a:rPr sz="2000" spc="-100" dirty="0">
                <a:solidFill>
                  <a:prstClr val="black"/>
                </a:solidFill>
                <a:cs typeface="Arial"/>
              </a:rPr>
              <a:t> </a:t>
            </a:r>
            <a:r>
              <a:rPr sz="2000" dirty="0" smtClean="0">
                <a:solidFill>
                  <a:prstClr val="black"/>
                </a:solidFill>
                <a:cs typeface="Arial"/>
              </a:rPr>
              <a:t>stages</a:t>
            </a:r>
            <a:endParaRPr lang="en-US" sz="2000" dirty="0" smtClean="0">
              <a:solidFill>
                <a:prstClr val="black"/>
              </a:solidFill>
              <a:cs typeface="Arial"/>
            </a:endParaRPr>
          </a:p>
          <a:p>
            <a:pPr marL="584200" lvl="1" indent="-228600">
              <a:buFontTx/>
              <a:buChar char="–"/>
              <a:tabLst>
                <a:tab pos="584200" algn="l"/>
              </a:tabLst>
            </a:pPr>
            <a:endParaRPr sz="2000" dirty="0">
              <a:solidFill>
                <a:prstClr val="black"/>
              </a:solidFill>
              <a:cs typeface="Arial"/>
            </a:endParaRPr>
          </a:p>
          <a:p>
            <a:pPr marL="241300" indent="-228600">
              <a:spcBef>
                <a:spcPts val="40"/>
              </a:spcBef>
              <a:buFont typeface="Arial"/>
              <a:buChar char="§"/>
              <a:tabLst>
                <a:tab pos="241300" algn="l"/>
              </a:tabLst>
            </a:pPr>
            <a:r>
              <a:rPr sz="2000" b="1" dirty="0">
                <a:solidFill>
                  <a:prstClr val="black"/>
                </a:solidFill>
                <a:cs typeface="Arial"/>
              </a:rPr>
              <a:t>Tasks (Sub</a:t>
            </a:r>
            <a:r>
              <a:rPr sz="2000" b="1" spc="-105" dirty="0">
                <a:solidFill>
                  <a:prstClr val="black"/>
                </a:solidFill>
                <a:cs typeface="Arial"/>
              </a:rPr>
              <a:t> </a:t>
            </a:r>
            <a:r>
              <a:rPr sz="2000" b="1" dirty="0">
                <a:solidFill>
                  <a:prstClr val="black"/>
                </a:solidFill>
                <a:cs typeface="Arial"/>
              </a:rPr>
              <a:t>section)</a:t>
            </a:r>
            <a:endParaRPr sz="2000" dirty="0">
              <a:solidFill>
                <a:prstClr val="black"/>
              </a:solidFill>
              <a:cs typeface="Arial"/>
            </a:endParaRPr>
          </a:p>
          <a:p>
            <a:pPr marL="584200" marR="132080" lvl="1" indent="-228600">
              <a:lnSpc>
                <a:spcPts val="2200"/>
              </a:lnSpc>
              <a:spcBef>
                <a:spcPts val="40"/>
              </a:spcBef>
              <a:buFontTx/>
              <a:buChar char="–"/>
              <a:tabLst>
                <a:tab pos="584200" algn="l"/>
              </a:tabLst>
            </a:pPr>
            <a:r>
              <a:rPr sz="2000" dirty="0">
                <a:solidFill>
                  <a:prstClr val="black"/>
                </a:solidFill>
                <a:cs typeface="Arial"/>
              </a:rPr>
              <a:t>Each stage is made up of </a:t>
            </a:r>
            <a:r>
              <a:rPr sz="2000" dirty="0" smtClean="0">
                <a:solidFill>
                  <a:prstClr val="black"/>
                </a:solidFill>
                <a:cs typeface="Arial"/>
              </a:rPr>
              <a:t>tasks. </a:t>
            </a:r>
            <a:r>
              <a:rPr sz="2000" dirty="0">
                <a:solidFill>
                  <a:prstClr val="black"/>
                </a:solidFill>
                <a:cs typeface="Arial"/>
              </a:rPr>
              <a:t>One task is</a:t>
            </a:r>
            <a:r>
              <a:rPr sz="2000" spc="-114" dirty="0">
                <a:solidFill>
                  <a:prstClr val="black"/>
                </a:solidFill>
                <a:cs typeface="Arial"/>
              </a:rPr>
              <a:t> </a:t>
            </a:r>
            <a:r>
              <a:rPr sz="2000" dirty="0">
                <a:solidFill>
                  <a:prstClr val="black"/>
                </a:solidFill>
                <a:cs typeface="Arial"/>
              </a:rPr>
              <a:t>executed  on one partition (of data) by one</a:t>
            </a:r>
            <a:r>
              <a:rPr sz="2000" spc="-105" dirty="0">
                <a:solidFill>
                  <a:prstClr val="black"/>
                </a:solidFill>
                <a:cs typeface="Arial"/>
              </a:rPr>
              <a:t> </a:t>
            </a:r>
            <a:r>
              <a:rPr sz="2000" dirty="0" smtClean="0">
                <a:solidFill>
                  <a:prstClr val="black"/>
                </a:solidFill>
                <a:cs typeface="Arial"/>
              </a:rPr>
              <a:t>executor</a:t>
            </a:r>
            <a:endParaRPr lang="en-US" sz="2000" dirty="0" smtClean="0">
              <a:solidFill>
                <a:prstClr val="black"/>
              </a:solidFill>
              <a:cs typeface="Arial"/>
            </a:endParaRPr>
          </a:p>
          <a:p>
            <a:pPr marL="584200" marR="132080" lvl="1" indent="-228600">
              <a:lnSpc>
                <a:spcPts val="2200"/>
              </a:lnSpc>
              <a:spcBef>
                <a:spcPts val="40"/>
              </a:spcBef>
              <a:buFontTx/>
              <a:buChar char="–"/>
              <a:tabLst>
                <a:tab pos="584200" algn="l"/>
              </a:tabLst>
            </a:pPr>
            <a:endParaRPr sz="2000" dirty="0">
              <a:solidFill>
                <a:prstClr val="black"/>
              </a:solidFill>
              <a:cs typeface="Arial"/>
            </a:endParaRPr>
          </a:p>
          <a:p>
            <a:pPr marL="241300" indent="-228600">
              <a:lnSpc>
                <a:spcPts val="2260"/>
              </a:lnSpc>
              <a:buFont typeface="Arial"/>
              <a:buChar char="§"/>
              <a:tabLst>
                <a:tab pos="241300" algn="l"/>
              </a:tabLst>
            </a:pPr>
            <a:r>
              <a:rPr sz="2000" b="1" dirty="0">
                <a:solidFill>
                  <a:prstClr val="black"/>
                </a:solidFill>
                <a:cs typeface="Arial"/>
              </a:rPr>
              <a:t>Executor (Sub</a:t>
            </a:r>
            <a:r>
              <a:rPr sz="2000" b="1" spc="-105" dirty="0">
                <a:solidFill>
                  <a:prstClr val="black"/>
                </a:solidFill>
                <a:cs typeface="Arial"/>
              </a:rPr>
              <a:t> </a:t>
            </a:r>
            <a:r>
              <a:rPr sz="2000" b="1" dirty="0">
                <a:solidFill>
                  <a:prstClr val="black"/>
                </a:solidFill>
                <a:cs typeface="Arial"/>
              </a:rPr>
              <a:t>agent)</a:t>
            </a:r>
            <a:endParaRPr sz="2000" dirty="0">
              <a:solidFill>
                <a:prstClr val="black"/>
              </a:solidFill>
              <a:cs typeface="Arial"/>
            </a:endParaRPr>
          </a:p>
          <a:p>
            <a:pPr marL="584200" lvl="1" indent="-228600">
              <a:buFontTx/>
              <a:buChar char="–"/>
              <a:tabLst>
                <a:tab pos="584200" algn="l"/>
              </a:tabLst>
            </a:pPr>
            <a:r>
              <a:rPr sz="2000" dirty="0">
                <a:solidFill>
                  <a:prstClr val="black"/>
                </a:solidFill>
                <a:cs typeface="Arial"/>
              </a:rPr>
              <a:t>The process responsible for executing a task on a worker</a:t>
            </a:r>
            <a:r>
              <a:rPr sz="2000" spc="-100" dirty="0">
                <a:solidFill>
                  <a:prstClr val="black"/>
                </a:solidFill>
                <a:cs typeface="Arial"/>
              </a:rPr>
              <a:t> </a:t>
            </a:r>
            <a:r>
              <a:rPr sz="2000" dirty="0">
                <a:solidFill>
                  <a:prstClr val="black"/>
                </a:solidFill>
                <a:cs typeface="Arial"/>
              </a:rPr>
              <a:t>node</a:t>
            </a:r>
          </a:p>
        </p:txBody>
      </p:sp>
    </p:spTree>
    <p:extLst>
      <p:ext uri="{BB962C8B-B14F-4D97-AF65-F5344CB8AC3E}">
        <p14:creationId xmlns:p14="http://schemas.microsoft.com/office/powerpoint/2010/main" val="10529464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593432" y="231560"/>
            <a:ext cx="4860756" cy="609398"/>
          </a:xfrm>
          <a:prstGeom prst="rect">
            <a:avLst/>
          </a:prstGeom>
        </p:spPr>
        <p:txBody>
          <a:bodyPr vert="horz" wrap="square" lIns="0" tIns="0" rIns="0" bIns="0" rtlCol="0">
            <a:spAutoFit/>
          </a:bodyPr>
          <a:lstStyle/>
          <a:p>
            <a:pPr marL="12700"/>
            <a:r>
              <a:rPr spc="-5" dirty="0"/>
              <a:t>Spark</a:t>
            </a:r>
            <a:r>
              <a:rPr spc="-30" dirty="0"/>
              <a:t> </a:t>
            </a:r>
            <a:r>
              <a:rPr spc="-5" dirty="0"/>
              <a:t>Architecture</a:t>
            </a:r>
          </a:p>
        </p:txBody>
      </p:sp>
      <p:sp>
        <p:nvSpPr>
          <p:cNvPr id="4" name="object 4"/>
          <p:cNvSpPr/>
          <p:nvPr/>
        </p:nvSpPr>
        <p:spPr>
          <a:xfrm>
            <a:off x="1689101" y="2373312"/>
            <a:ext cx="8855075" cy="3687762"/>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5" name="object 5"/>
          <p:cNvSpPr/>
          <p:nvPr/>
        </p:nvSpPr>
        <p:spPr>
          <a:xfrm>
            <a:off x="6064697" y="2036762"/>
            <a:ext cx="7620" cy="424180"/>
          </a:xfrm>
          <a:custGeom>
            <a:avLst/>
            <a:gdLst/>
            <a:ahLst/>
            <a:cxnLst/>
            <a:rect l="l" t="t" r="r" b="b"/>
            <a:pathLst>
              <a:path w="7620" h="424180">
                <a:moveTo>
                  <a:pt x="7489" y="0"/>
                </a:moveTo>
                <a:lnTo>
                  <a:pt x="0" y="423865"/>
                </a:lnTo>
              </a:path>
            </a:pathLst>
          </a:custGeom>
          <a:ln w="25399">
            <a:solidFill>
              <a:srgbClr val="000000"/>
            </a:solidFill>
          </a:ln>
        </p:spPr>
        <p:txBody>
          <a:bodyPr wrap="square" lIns="0" tIns="0" rIns="0" bIns="0" rtlCol="0"/>
          <a:lstStyle/>
          <a:p>
            <a:endParaRPr>
              <a:solidFill>
                <a:prstClr val="black"/>
              </a:solidFill>
            </a:endParaRPr>
          </a:p>
        </p:txBody>
      </p:sp>
      <p:sp>
        <p:nvSpPr>
          <p:cNvPr id="6" name="object 6"/>
          <p:cNvSpPr/>
          <p:nvPr/>
        </p:nvSpPr>
        <p:spPr>
          <a:xfrm>
            <a:off x="6002997" y="2357920"/>
            <a:ext cx="127000" cy="128270"/>
          </a:xfrm>
          <a:custGeom>
            <a:avLst/>
            <a:gdLst/>
            <a:ahLst/>
            <a:cxnLst/>
            <a:rect l="l" t="t" r="r" b="b"/>
            <a:pathLst>
              <a:path w="127000" h="128269">
                <a:moveTo>
                  <a:pt x="0" y="0"/>
                </a:moveTo>
                <a:lnTo>
                  <a:pt x="61252" y="128104"/>
                </a:lnTo>
                <a:lnTo>
                  <a:pt x="101044" y="51917"/>
                </a:lnTo>
                <a:lnTo>
                  <a:pt x="62598" y="51917"/>
                </a:lnTo>
                <a:lnTo>
                  <a:pt x="0" y="0"/>
                </a:lnTo>
                <a:close/>
              </a:path>
              <a:path w="127000" h="128269">
                <a:moveTo>
                  <a:pt x="126987" y="2247"/>
                </a:moveTo>
                <a:lnTo>
                  <a:pt x="62598" y="51917"/>
                </a:lnTo>
                <a:lnTo>
                  <a:pt x="101044" y="51917"/>
                </a:lnTo>
                <a:lnTo>
                  <a:pt x="126987" y="2247"/>
                </a:lnTo>
                <a:close/>
              </a:path>
            </a:pathLst>
          </a:custGeom>
          <a:solidFill>
            <a:srgbClr val="000000"/>
          </a:solidFill>
        </p:spPr>
        <p:txBody>
          <a:bodyPr wrap="square" lIns="0" tIns="0" rIns="0" bIns="0" rtlCol="0"/>
          <a:lstStyle/>
          <a:p>
            <a:endParaRPr>
              <a:solidFill>
                <a:prstClr val="black"/>
              </a:solidFill>
            </a:endParaRPr>
          </a:p>
        </p:txBody>
      </p:sp>
      <p:sp>
        <p:nvSpPr>
          <p:cNvPr id="7" name="object 7"/>
          <p:cNvSpPr txBox="1"/>
          <p:nvPr/>
        </p:nvSpPr>
        <p:spPr>
          <a:xfrm>
            <a:off x="5245101" y="1347787"/>
            <a:ext cx="1652905" cy="415498"/>
          </a:xfrm>
          <a:prstGeom prst="rect">
            <a:avLst/>
          </a:prstGeom>
          <a:ln w="12699">
            <a:solidFill>
              <a:srgbClr val="000000"/>
            </a:solidFill>
          </a:ln>
        </p:spPr>
        <p:txBody>
          <a:bodyPr vert="horz" wrap="square" lIns="0" tIns="167640" rIns="0" bIns="0" rtlCol="0">
            <a:spAutoFit/>
          </a:bodyPr>
          <a:lstStyle/>
          <a:p>
            <a:pPr marL="342265">
              <a:spcBef>
                <a:spcPts val="1320"/>
              </a:spcBef>
            </a:pPr>
            <a:r>
              <a:rPr sz="1600" dirty="0">
                <a:solidFill>
                  <a:prstClr val="black"/>
                </a:solidFill>
                <a:latin typeface="Arial"/>
                <a:cs typeface="Arial"/>
              </a:rPr>
              <a:t>Application</a:t>
            </a:r>
            <a:endParaRPr sz="1600">
              <a:solidFill>
                <a:prstClr val="black"/>
              </a:solidFill>
              <a:latin typeface="Arial"/>
              <a:cs typeface="Arial"/>
            </a:endParaRPr>
          </a:p>
        </p:txBody>
      </p:sp>
    </p:spTree>
    <p:extLst>
      <p:ext uri="{BB962C8B-B14F-4D97-AF65-F5344CB8AC3E}">
        <p14:creationId xmlns:p14="http://schemas.microsoft.com/office/powerpoint/2010/main" val="16057674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p:nvPr/>
        </p:nvSpPr>
        <p:spPr>
          <a:xfrm>
            <a:off x="1730376" y="4337051"/>
            <a:ext cx="720725" cy="338455"/>
          </a:xfrm>
          <a:custGeom>
            <a:avLst/>
            <a:gdLst/>
            <a:ahLst/>
            <a:cxnLst/>
            <a:rect l="l" t="t" r="r" b="b"/>
            <a:pathLst>
              <a:path w="720725" h="338454">
                <a:moveTo>
                  <a:pt x="0" y="338137"/>
                </a:moveTo>
                <a:lnTo>
                  <a:pt x="720725" y="338137"/>
                </a:lnTo>
                <a:lnTo>
                  <a:pt x="720725" y="0"/>
                </a:lnTo>
                <a:lnTo>
                  <a:pt x="0" y="0"/>
                </a:lnTo>
                <a:lnTo>
                  <a:pt x="0" y="338137"/>
                </a:lnTo>
                <a:close/>
              </a:path>
            </a:pathLst>
          </a:custGeom>
          <a:solidFill>
            <a:srgbClr val="000000"/>
          </a:solidFill>
        </p:spPr>
        <p:txBody>
          <a:bodyPr wrap="square" lIns="0" tIns="0" rIns="0" bIns="0" rtlCol="0"/>
          <a:lstStyle/>
          <a:p>
            <a:endParaRPr>
              <a:solidFill>
                <a:prstClr val="black"/>
              </a:solidFill>
            </a:endParaRPr>
          </a:p>
        </p:txBody>
      </p:sp>
      <p:sp>
        <p:nvSpPr>
          <p:cNvPr id="6" name="object 6"/>
          <p:cNvSpPr/>
          <p:nvPr/>
        </p:nvSpPr>
        <p:spPr>
          <a:xfrm>
            <a:off x="1730376" y="4337051"/>
            <a:ext cx="720725" cy="338455"/>
          </a:xfrm>
          <a:custGeom>
            <a:avLst/>
            <a:gdLst/>
            <a:ahLst/>
            <a:cxnLst/>
            <a:rect l="l" t="t" r="r" b="b"/>
            <a:pathLst>
              <a:path w="720725" h="338454">
                <a:moveTo>
                  <a:pt x="0" y="0"/>
                </a:moveTo>
                <a:lnTo>
                  <a:pt x="720724" y="0"/>
                </a:lnTo>
                <a:lnTo>
                  <a:pt x="720724" y="338137"/>
                </a:lnTo>
                <a:lnTo>
                  <a:pt x="0" y="338137"/>
                </a:lnTo>
                <a:lnTo>
                  <a:pt x="0" y="0"/>
                </a:lnTo>
                <a:close/>
              </a:path>
            </a:pathLst>
          </a:custGeom>
          <a:ln w="12699">
            <a:solidFill>
              <a:srgbClr val="000000"/>
            </a:solidFill>
          </a:ln>
        </p:spPr>
        <p:txBody>
          <a:bodyPr wrap="square" lIns="0" tIns="0" rIns="0" bIns="0" rtlCol="0"/>
          <a:lstStyle/>
          <a:p>
            <a:endParaRPr>
              <a:solidFill>
                <a:prstClr val="black"/>
              </a:solidFill>
            </a:endParaRPr>
          </a:p>
        </p:txBody>
      </p:sp>
      <p:sp>
        <p:nvSpPr>
          <p:cNvPr id="7" name="object 7"/>
          <p:cNvSpPr/>
          <p:nvPr/>
        </p:nvSpPr>
        <p:spPr>
          <a:xfrm>
            <a:off x="1660526" y="4419599"/>
            <a:ext cx="720725" cy="338455"/>
          </a:xfrm>
          <a:custGeom>
            <a:avLst/>
            <a:gdLst/>
            <a:ahLst/>
            <a:cxnLst/>
            <a:rect l="l" t="t" r="r" b="b"/>
            <a:pathLst>
              <a:path w="720725" h="338454">
                <a:moveTo>
                  <a:pt x="0" y="338138"/>
                </a:moveTo>
                <a:lnTo>
                  <a:pt x="720725" y="338138"/>
                </a:lnTo>
                <a:lnTo>
                  <a:pt x="720725" y="0"/>
                </a:lnTo>
                <a:lnTo>
                  <a:pt x="0" y="0"/>
                </a:lnTo>
                <a:lnTo>
                  <a:pt x="0" y="338138"/>
                </a:lnTo>
                <a:close/>
              </a:path>
            </a:pathLst>
          </a:custGeom>
          <a:solidFill>
            <a:srgbClr val="B8B8B8"/>
          </a:solidFill>
        </p:spPr>
        <p:txBody>
          <a:bodyPr wrap="square" lIns="0" tIns="0" rIns="0" bIns="0" rtlCol="0"/>
          <a:lstStyle/>
          <a:p>
            <a:endParaRPr>
              <a:solidFill>
                <a:prstClr val="black"/>
              </a:solidFill>
            </a:endParaRPr>
          </a:p>
        </p:txBody>
      </p:sp>
      <p:sp>
        <p:nvSpPr>
          <p:cNvPr id="8" name="object 8"/>
          <p:cNvSpPr/>
          <p:nvPr/>
        </p:nvSpPr>
        <p:spPr>
          <a:xfrm>
            <a:off x="1660526" y="4419601"/>
            <a:ext cx="720725" cy="338455"/>
          </a:xfrm>
          <a:custGeom>
            <a:avLst/>
            <a:gdLst/>
            <a:ahLst/>
            <a:cxnLst/>
            <a:rect l="l" t="t" r="r" b="b"/>
            <a:pathLst>
              <a:path w="720725" h="338454">
                <a:moveTo>
                  <a:pt x="0" y="0"/>
                </a:moveTo>
                <a:lnTo>
                  <a:pt x="720724" y="0"/>
                </a:lnTo>
                <a:lnTo>
                  <a:pt x="720724" y="338137"/>
                </a:lnTo>
                <a:lnTo>
                  <a:pt x="0" y="338137"/>
                </a:lnTo>
                <a:lnTo>
                  <a:pt x="0" y="0"/>
                </a:lnTo>
                <a:close/>
              </a:path>
            </a:pathLst>
          </a:custGeom>
          <a:ln w="12699">
            <a:solidFill>
              <a:srgbClr val="000000"/>
            </a:solidFill>
          </a:ln>
        </p:spPr>
        <p:txBody>
          <a:bodyPr wrap="square" lIns="0" tIns="0" rIns="0" bIns="0" rtlCol="0"/>
          <a:lstStyle/>
          <a:p>
            <a:endParaRPr>
              <a:solidFill>
                <a:prstClr val="black"/>
              </a:solidFill>
            </a:endParaRPr>
          </a:p>
        </p:txBody>
      </p:sp>
      <p:sp>
        <p:nvSpPr>
          <p:cNvPr id="9" name="object 9"/>
          <p:cNvSpPr/>
          <p:nvPr/>
        </p:nvSpPr>
        <p:spPr>
          <a:xfrm>
            <a:off x="3184526" y="4011612"/>
            <a:ext cx="1595755" cy="768350"/>
          </a:xfrm>
          <a:custGeom>
            <a:avLst/>
            <a:gdLst/>
            <a:ahLst/>
            <a:cxnLst/>
            <a:rect l="l" t="t" r="r" b="b"/>
            <a:pathLst>
              <a:path w="1595754" h="768350">
                <a:moveTo>
                  <a:pt x="0" y="768350"/>
                </a:moveTo>
                <a:lnTo>
                  <a:pt x="1595437" y="768350"/>
                </a:lnTo>
                <a:lnTo>
                  <a:pt x="1595437" y="0"/>
                </a:lnTo>
                <a:lnTo>
                  <a:pt x="0" y="0"/>
                </a:lnTo>
                <a:lnTo>
                  <a:pt x="0" y="768350"/>
                </a:lnTo>
                <a:close/>
              </a:path>
            </a:pathLst>
          </a:custGeom>
          <a:solidFill>
            <a:srgbClr val="000000"/>
          </a:solidFill>
        </p:spPr>
        <p:txBody>
          <a:bodyPr wrap="square" lIns="0" tIns="0" rIns="0" bIns="0" rtlCol="0"/>
          <a:lstStyle/>
          <a:p>
            <a:endParaRPr>
              <a:solidFill>
                <a:prstClr val="black"/>
              </a:solidFill>
            </a:endParaRPr>
          </a:p>
        </p:txBody>
      </p:sp>
      <p:sp>
        <p:nvSpPr>
          <p:cNvPr id="10" name="object 10"/>
          <p:cNvSpPr/>
          <p:nvPr/>
        </p:nvSpPr>
        <p:spPr>
          <a:xfrm>
            <a:off x="3184526" y="4011612"/>
            <a:ext cx="1595755" cy="768350"/>
          </a:xfrm>
          <a:custGeom>
            <a:avLst/>
            <a:gdLst/>
            <a:ahLst/>
            <a:cxnLst/>
            <a:rect l="l" t="t" r="r" b="b"/>
            <a:pathLst>
              <a:path w="1595754" h="768350">
                <a:moveTo>
                  <a:pt x="0" y="0"/>
                </a:moveTo>
                <a:lnTo>
                  <a:pt x="1595438" y="0"/>
                </a:lnTo>
                <a:lnTo>
                  <a:pt x="1595438" y="768349"/>
                </a:lnTo>
                <a:lnTo>
                  <a:pt x="0" y="768349"/>
                </a:lnTo>
                <a:lnTo>
                  <a:pt x="0" y="0"/>
                </a:lnTo>
                <a:close/>
              </a:path>
            </a:pathLst>
          </a:custGeom>
          <a:ln w="12699">
            <a:solidFill>
              <a:srgbClr val="000000"/>
            </a:solidFill>
          </a:ln>
        </p:spPr>
        <p:txBody>
          <a:bodyPr wrap="square" lIns="0" tIns="0" rIns="0" bIns="0" rtlCol="0"/>
          <a:lstStyle/>
          <a:p>
            <a:endParaRPr>
              <a:solidFill>
                <a:prstClr val="black"/>
              </a:solidFill>
            </a:endParaRPr>
          </a:p>
        </p:txBody>
      </p:sp>
      <p:sp>
        <p:nvSpPr>
          <p:cNvPr id="11" name="object 11"/>
          <p:cNvSpPr/>
          <p:nvPr/>
        </p:nvSpPr>
        <p:spPr>
          <a:xfrm>
            <a:off x="3074987" y="4122738"/>
            <a:ext cx="1593850" cy="768350"/>
          </a:xfrm>
          <a:custGeom>
            <a:avLst/>
            <a:gdLst/>
            <a:ahLst/>
            <a:cxnLst/>
            <a:rect l="l" t="t" r="r" b="b"/>
            <a:pathLst>
              <a:path w="1593850" h="768350">
                <a:moveTo>
                  <a:pt x="0" y="768348"/>
                </a:moveTo>
                <a:lnTo>
                  <a:pt x="1593850" y="768348"/>
                </a:lnTo>
                <a:lnTo>
                  <a:pt x="1593850" y="0"/>
                </a:lnTo>
                <a:lnTo>
                  <a:pt x="0" y="0"/>
                </a:lnTo>
                <a:lnTo>
                  <a:pt x="0" y="768348"/>
                </a:lnTo>
                <a:close/>
              </a:path>
            </a:pathLst>
          </a:custGeom>
          <a:solidFill>
            <a:srgbClr val="B8B8B8"/>
          </a:solidFill>
        </p:spPr>
        <p:txBody>
          <a:bodyPr wrap="square" lIns="0" tIns="0" rIns="0" bIns="0" rtlCol="0"/>
          <a:lstStyle/>
          <a:p>
            <a:endParaRPr>
              <a:solidFill>
                <a:prstClr val="black"/>
              </a:solidFill>
            </a:endParaRPr>
          </a:p>
        </p:txBody>
      </p:sp>
      <p:sp>
        <p:nvSpPr>
          <p:cNvPr id="12" name="object 12"/>
          <p:cNvSpPr/>
          <p:nvPr/>
        </p:nvSpPr>
        <p:spPr>
          <a:xfrm>
            <a:off x="3074987" y="4122737"/>
            <a:ext cx="1593850" cy="768350"/>
          </a:xfrm>
          <a:custGeom>
            <a:avLst/>
            <a:gdLst/>
            <a:ahLst/>
            <a:cxnLst/>
            <a:rect l="l" t="t" r="r" b="b"/>
            <a:pathLst>
              <a:path w="1593850" h="768350">
                <a:moveTo>
                  <a:pt x="0" y="0"/>
                </a:moveTo>
                <a:lnTo>
                  <a:pt x="1593848" y="0"/>
                </a:lnTo>
                <a:lnTo>
                  <a:pt x="1593848" y="768349"/>
                </a:lnTo>
                <a:lnTo>
                  <a:pt x="0" y="768349"/>
                </a:lnTo>
                <a:lnTo>
                  <a:pt x="0" y="0"/>
                </a:lnTo>
                <a:close/>
              </a:path>
            </a:pathLst>
          </a:custGeom>
          <a:ln w="12699">
            <a:solidFill>
              <a:srgbClr val="000000"/>
            </a:solidFill>
          </a:ln>
        </p:spPr>
        <p:txBody>
          <a:bodyPr wrap="square" lIns="0" tIns="0" rIns="0" bIns="0" rtlCol="0"/>
          <a:lstStyle/>
          <a:p>
            <a:endParaRPr>
              <a:solidFill>
                <a:prstClr val="black"/>
              </a:solidFill>
            </a:endParaRPr>
          </a:p>
        </p:txBody>
      </p:sp>
      <p:sp>
        <p:nvSpPr>
          <p:cNvPr id="13" name="object 13"/>
          <p:cNvSpPr/>
          <p:nvPr/>
        </p:nvSpPr>
        <p:spPr>
          <a:xfrm>
            <a:off x="8642350" y="2613024"/>
            <a:ext cx="1503680" cy="922655"/>
          </a:xfrm>
          <a:custGeom>
            <a:avLst/>
            <a:gdLst/>
            <a:ahLst/>
            <a:cxnLst/>
            <a:rect l="l" t="t" r="r" b="b"/>
            <a:pathLst>
              <a:path w="1503679" h="922654">
                <a:moveTo>
                  <a:pt x="0" y="922338"/>
                </a:moveTo>
                <a:lnTo>
                  <a:pt x="1503362" y="922338"/>
                </a:lnTo>
                <a:lnTo>
                  <a:pt x="1503362" y="0"/>
                </a:lnTo>
                <a:lnTo>
                  <a:pt x="0" y="0"/>
                </a:lnTo>
                <a:lnTo>
                  <a:pt x="0" y="922338"/>
                </a:lnTo>
                <a:close/>
              </a:path>
            </a:pathLst>
          </a:custGeom>
          <a:solidFill>
            <a:srgbClr val="000000"/>
          </a:solidFill>
        </p:spPr>
        <p:txBody>
          <a:bodyPr wrap="square" lIns="0" tIns="0" rIns="0" bIns="0" rtlCol="0"/>
          <a:lstStyle/>
          <a:p>
            <a:endParaRPr>
              <a:solidFill>
                <a:prstClr val="black"/>
              </a:solidFill>
            </a:endParaRPr>
          </a:p>
        </p:txBody>
      </p:sp>
      <p:sp>
        <p:nvSpPr>
          <p:cNvPr id="14" name="object 14"/>
          <p:cNvSpPr/>
          <p:nvPr/>
        </p:nvSpPr>
        <p:spPr>
          <a:xfrm>
            <a:off x="8642350" y="2613026"/>
            <a:ext cx="1503680" cy="922655"/>
          </a:xfrm>
          <a:custGeom>
            <a:avLst/>
            <a:gdLst/>
            <a:ahLst/>
            <a:cxnLst/>
            <a:rect l="l" t="t" r="r" b="b"/>
            <a:pathLst>
              <a:path w="1503679" h="922654">
                <a:moveTo>
                  <a:pt x="0" y="0"/>
                </a:moveTo>
                <a:lnTo>
                  <a:pt x="1503358" y="0"/>
                </a:lnTo>
                <a:lnTo>
                  <a:pt x="1503358" y="922337"/>
                </a:lnTo>
                <a:lnTo>
                  <a:pt x="0" y="922337"/>
                </a:lnTo>
                <a:lnTo>
                  <a:pt x="0" y="0"/>
                </a:lnTo>
                <a:close/>
              </a:path>
            </a:pathLst>
          </a:custGeom>
          <a:ln w="12699">
            <a:solidFill>
              <a:srgbClr val="000000"/>
            </a:solidFill>
          </a:ln>
        </p:spPr>
        <p:txBody>
          <a:bodyPr wrap="square" lIns="0" tIns="0" rIns="0" bIns="0" rtlCol="0"/>
          <a:lstStyle/>
          <a:p>
            <a:endParaRPr>
              <a:solidFill>
                <a:prstClr val="black"/>
              </a:solidFill>
            </a:endParaRPr>
          </a:p>
        </p:txBody>
      </p:sp>
      <p:sp>
        <p:nvSpPr>
          <p:cNvPr id="15" name="object 15"/>
          <p:cNvSpPr/>
          <p:nvPr/>
        </p:nvSpPr>
        <p:spPr>
          <a:xfrm>
            <a:off x="8497887" y="2697164"/>
            <a:ext cx="1503680" cy="922655"/>
          </a:xfrm>
          <a:custGeom>
            <a:avLst/>
            <a:gdLst/>
            <a:ahLst/>
            <a:cxnLst/>
            <a:rect l="l" t="t" r="r" b="b"/>
            <a:pathLst>
              <a:path w="1503679" h="922654">
                <a:moveTo>
                  <a:pt x="0" y="922336"/>
                </a:moveTo>
                <a:lnTo>
                  <a:pt x="1503362" y="922336"/>
                </a:lnTo>
                <a:lnTo>
                  <a:pt x="1503362" y="0"/>
                </a:lnTo>
                <a:lnTo>
                  <a:pt x="0" y="0"/>
                </a:lnTo>
                <a:lnTo>
                  <a:pt x="0" y="922336"/>
                </a:lnTo>
                <a:close/>
              </a:path>
            </a:pathLst>
          </a:custGeom>
          <a:solidFill>
            <a:srgbClr val="B8B8B8"/>
          </a:solidFill>
        </p:spPr>
        <p:txBody>
          <a:bodyPr wrap="square" lIns="0" tIns="0" rIns="0" bIns="0" rtlCol="0"/>
          <a:lstStyle/>
          <a:p>
            <a:endParaRPr>
              <a:solidFill>
                <a:prstClr val="black"/>
              </a:solidFill>
            </a:endParaRPr>
          </a:p>
        </p:txBody>
      </p:sp>
      <p:sp>
        <p:nvSpPr>
          <p:cNvPr id="16" name="object 16"/>
          <p:cNvSpPr/>
          <p:nvPr/>
        </p:nvSpPr>
        <p:spPr>
          <a:xfrm>
            <a:off x="8497887" y="2697163"/>
            <a:ext cx="1503680" cy="922655"/>
          </a:xfrm>
          <a:custGeom>
            <a:avLst/>
            <a:gdLst/>
            <a:ahLst/>
            <a:cxnLst/>
            <a:rect l="l" t="t" r="r" b="b"/>
            <a:pathLst>
              <a:path w="1503679" h="922654">
                <a:moveTo>
                  <a:pt x="0" y="0"/>
                </a:moveTo>
                <a:lnTo>
                  <a:pt x="1503358" y="0"/>
                </a:lnTo>
                <a:lnTo>
                  <a:pt x="1503358" y="922336"/>
                </a:lnTo>
                <a:lnTo>
                  <a:pt x="0" y="922336"/>
                </a:lnTo>
                <a:lnTo>
                  <a:pt x="0" y="0"/>
                </a:lnTo>
                <a:close/>
              </a:path>
            </a:pathLst>
          </a:custGeom>
          <a:ln w="12699">
            <a:solidFill>
              <a:srgbClr val="000000"/>
            </a:solidFill>
          </a:ln>
        </p:spPr>
        <p:txBody>
          <a:bodyPr wrap="square" lIns="0" tIns="0" rIns="0" bIns="0" rtlCol="0"/>
          <a:lstStyle/>
          <a:p>
            <a:endParaRPr>
              <a:solidFill>
                <a:prstClr val="black"/>
              </a:solidFill>
            </a:endParaRPr>
          </a:p>
        </p:txBody>
      </p:sp>
      <p:sp>
        <p:nvSpPr>
          <p:cNvPr id="17" name="object 17"/>
          <p:cNvSpPr/>
          <p:nvPr/>
        </p:nvSpPr>
        <p:spPr>
          <a:xfrm>
            <a:off x="2976563" y="4233862"/>
            <a:ext cx="1595755" cy="768350"/>
          </a:xfrm>
          <a:custGeom>
            <a:avLst/>
            <a:gdLst/>
            <a:ahLst/>
            <a:cxnLst/>
            <a:rect l="l" t="t" r="r" b="b"/>
            <a:pathLst>
              <a:path w="1595755" h="768350">
                <a:moveTo>
                  <a:pt x="0" y="768350"/>
                </a:moveTo>
                <a:lnTo>
                  <a:pt x="1595437" y="768350"/>
                </a:lnTo>
                <a:lnTo>
                  <a:pt x="1595437" y="0"/>
                </a:lnTo>
                <a:lnTo>
                  <a:pt x="0" y="0"/>
                </a:lnTo>
                <a:lnTo>
                  <a:pt x="0" y="768350"/>
                </a:lnTo>
                <a:close/>
              </a:path>
            </a:pathLst>
          </a:custGeom>
          <a:solidFill>
            <a:srgbClr val="FFFFFF"/>
          </a:solidFill>
        </p:spPr>
        <p:txBody>
          <a:bodyPr wrap="square" lIns="0" tIns="0" rIns="0" bIns="0" rtlCol="0"/>
          <a:lstStyle/>
          <a:p>
            <a:endParaRPr>
              <a:solidFill>
                <a:prstClr val="black"/>
              </a:solidFill>
            </a:endParaRPr>
          </a:p>
        </p:txBody>
      </p:sp>
      <p:sp>
        <p:nvSpPr>
          <p:cNvPr id="18" name="object 18"/>
          <p:cNvSpPr/>
          <p:nvPr/>
        </p:nvSpPr>
        <p:spPr>
          <a:xfrm>
            <a:off x="2976563" y="4233862"/>
            <a:ext cx="1595755" cy="768350"/>
          </a:xfrm>
          <a:custGeom>
            <a:avLst/>
            <a:gdLst/>
            <a:ahLst/>
            <a:cxnLst/>
            <a:rect l="l" t="t" r="r" b="b"/>
            <a:pathLst>
              <a:path w="1595755" h="768350">
                <a:moveTo>
                  <a:pt x="0" y="0"/>
                </a:moveTo>
                <a:lnTo>
                  <a:pt x="1595438" y="0"/>
                </a:lnTo>
                <a:lnTo>
                  <a:pt x="1595438" y="768349"/>
                </a:lnTo>
                <a:lnTo>
                  <a:pt x="0" y="768349"/>
                </a:lnTo>
                <a:lnTo>
                  <a:pt x="0" y="0"/>
                </a:lnTo>
                <a:close/>
              </a:path>
            </a:pathLst>
          </a:custGeom>
          <a:ln w="12699">
            <a:solidFill>
              <a:srgbClr val="000000"/>
            </a:solidFill>
          </a:ln>
        </p:spPr>
        <p:txBody>
          <a:bodyPr wrap="square" lIns="0" tIns="0" rIns="0" bIns="0" rtlCol="0"/>
          <a:lstStyle/>
          <a:p>
            <a:endParaRPr>
              <a:solidFill>
                <a:prstClr val="black"/>
              </a:solidFill>
            </a:endParaRPr>
          </a:p>
        </p:txBody>
      </p:sp>
      <p:sp>
        <p:nvSpPr>
          <p:cNvPr id="19" name="object 19"/>
          <p:cNvSpPr/>
          <p:nvPr/>
        </p:nvSpPr>
        <p:spPr>
          <a:xfrm>
            <a:off x="3097212" y="4576763"/>
            <a:ext cx="1268730" cy="307975"/>
          </a:xfrm>
          <a:custGeom>
            <a:avLst/>
            <a:gdLst/>
            <a:ahLst/>
            <a:cxnLst/>
            <a:rect l="l" t="t" r="r" b="b"/>
            <a:pathLst>
              <a:path w="1268730" h="307975">
                <a:moveTo>
                  <a:pt x="0" y="0"/>
                </a:moveTo>
                <a:lnTo>
                  <a:pt x="1268409" y="0"/>
                </a:lnTo>
                <a:lnTo>
                  <a:pt x="1268409" y="307974"/>
                </a:lnTo>
                <a:lnTo>
                  <a:pt x="0" y="307974"/>
                </a:lnTo>
                <a:lnTo>
                  <a:pt x="0" y="0"/>
                </a:lnTo>
                <a:close/>
              </a:path>
            </a:pathLst>
          </a:custGeom>
          <a:ln w="9524">
            <a:solidFill>
              <a:srgbClr val="000000"/>
            </a:solidFill>
          </a:ln>
        </p:spPr>
        <p:txBody>
          <a:bodyPr wrap="square" lIns="0" tIns="0" rIns="0" bIns="0" rtlCol="0"/>
          <a:lstStyle/>
          <a:p>
            <a:endParaRPr>
              <a:solidFill>
                <a:prstClr val="black"/>
              </a:solidFill>
            </a:endParaRPr>
          </a:p>
        </p:txBody>
      </p:sp>
      <p:sp>
        <p:nvSpPr>
          <p:cNvPr id="20" name="object 20"/>
          <p:cNvSpPr txBox="1"/>
          <p:nvPr/>
        </p:nvSpPr>
        <p:spPr>
          <a:xfrm>
            <a:off x="3175953" y="4622482"/>
            <a:ext cx="1102995" cy="215444"/>
          </a:xfrm>
          <a:prstGeom prst="rect">
            <a:avLst/>
          </a:prstGeom>
        </p:spPr>
        <p:txBody>
          <a:bodyPr vert="horz" wrap="square" lIns="0" tIns="0" rIns="0" bIns="0" rtlCol="0">
            <a:spAutoFit/>
          </a:bodyPr>
          <a:lstStyle/>
          <a:p>
            <a:pPr marL="12700"/>
            <a:r>
              <a:rPr sz="1400" dirty="0">
                <a:solidFill>
                  <a:prstClr val="black"/>
                </a:solidFill>
                <a:latin typeface="Arial"/>
                <a:cs typeface="Arial"/>
              </a:rPr>
              <a:t>SparkContext</a:t>
            </a:r>
            <a:endParaRPr sz="1400">
              <a:solidFill>
                <a:prstClr val="black"/>
              </a:solidFill>
              <a:latin typeface="Arial"/>
              <a:cs typeface="Arial"/>
            </a:endParaRPr>
          </a:p>
        </p:txBody>
      </p:sp>
      <p:sp>
        <p:nvSpPr>
          <p:cNvPr id="21" name="object 21"/>
          <p:cNvSpPr txBox="1"/>
          <p:nvPr/>
        </p:nvSpPr>
        <p:spPr>
          <a:xfrm>
            <a:off x="3118803" y="4270057"/>
            <a:ext cx="1231265" cy="215444"/>
          </a:xfrm>
          <a:prstGeom prst="rect">
            <a:avLst/>
          </a:prstGeom>
        </p:spPr>
        <p:txBody>
          <a:bodyPr vert="horz" wrap="square" lIns="0" tIns="0" rIns="0" bIns="0" rtlCol="0">
            <a:spAutoFit/>
          </a:bodyPr>
          <a:lstStyle/>
          <a:p>
            <a:pPr marL="12700"/>
            <a:r>
              <a:rPr sz="1400" dirty="0">
                <a:solidFill>
                  <a:prstClr val="black"/>
                </a:solidFill>
                <a:latin typeface="Arial"/>
                <a:cs typeface="Arial"/>
              </a:rPr>
              <a:t>Driver</a:t>
            </a:r>
            <a:r>
              <a:rPr sz="1400" spc="-100" dirty="0">
                <a:solidFill>
                  <a:prstClr val="black"/>
                </a:solidFill>
                <a:latin typeface="Arial"/>
                <a:cs typeface="Arial"/>
              </a:rPr>
              <a:t> </a:t>
            </a:r>
            <a:r>
              <a:rPr sz="1400" dirty="0">
                <a:solidFill>
                  <a:prstClr val="black"/>
                </a:solidFill>
                <a:latin typeface="Arial"/>
                <a:cs typeface="Arial"/>
              </a:rPr>
              <a:t>Program</a:t>
            </a:r>
            <a:endParaRPr sz="1400">
              <a:solidFill>
                <a:prstClr val="black"/>
              </a:solidFill>
              <a:latin typeface="Arial"/>
              <a:cs typeface="Arial"/>
            </a:endParaRPr>
          </a:p>
        </p:txBody>
      </p:sp>
      <p:sp>
        <p:nvSpPr>
          <p:cNvPr id="22" name="object 22"/>
          <p:cNvSpPr txBox="1"/>
          <p:nvPr/>
        </p:nvSpPr>
        <p:spPr>
          <a:xfrm>
            <a:off x="4875212" y="4270057"/>
            <a:ext cx="774700" cy="215444"/>
          </a:xfrm>
          <a:prstGeom prst="rect">
            <a:avLst/>
          </a:prstGeom>
        </p:spPr>
        <p:txBody>
          <a:bodyPr vert="horz" wrap="square" lIns="0" tIns="0" rIns="0" bIns="0" rtlCol="0">
            <a:spAutoFit/>
          </a:bodyPr>
          <a:lstStyle/>
          <a:p>
            <a:pPr marL="12700">
              <a:tabLst>
                <a:tab pos="761365" algn="l"/>
              </a:tabLst>
            </a:pPr>
            <a:r>
              <a:rPr sz="1400" u="heavy" dirty="0">
                <a:solidFill>
                  <a:prstClr val="black"/>
                </a:solidFill>
                <a:latin typeface="Arial"/>
                <a:cs typeface="Arial"/>
              </a:rPr>
              <a:t> 	</a:t>
            </a:r>
            <a:endParaRPr sz="1400">
              <a:solidFill>
                <a:prstClr val="black"/>
              </a:solidFill>
              <a:latin typeface="Arial"/>
              <a:cs typeface="Arial"/>
            </a:endParaRPr>
          </a:p>
        </p:txBody>
      </p:sp>
      <p:sp>
        <p:nvSpPr>
          <p:cNvPr id="23" name="object 23"/>
          <p:cNvSpPr txBox="1"/>
          <p:nvPr/>
        </p:nvSpPr>
        <p:spPr>
          <a:xfrm>
            <a:off x="5759450" y="4259262"/>
            <a:ext cx="1701800" cy="341760"/>
          </a:xfrm>
          <a:prstGeom prst="rect">
            <a:avLst/>
          </a:prstGeom>
          <a:ln w="12699">
            <a:solidFill>
              <a:srgbClr val="000000"/>
            </a:solidFill>
          </a:ln>
        </p:spPr>
        <p:txBody>
          <a:bodyPr vert="horz" wrap="square" lIns="0" tIns="94615" rIns="0" bIns="0" rtlCol="0">
            <a:spAutoFit/>
          </a:bodyPr>
          <a:lstStyle/>
          <a:p>
            <a:pPr marL="85090">
              <a:spcBef>
                <a:spcPts val="745"/>
              </a:spcBef>
            </a:pPr>
            <a:r>
              <a:rPr sz="1600" dirty="0">
                <a:solidFill>
                  <a:prstClr val="black"/>
                </a:solidFill>
                <a:latin typeface="Arial"/>
                <a:cs typeface="Arial"/>
              </a:rPr>
              <a:t>Cluster</a:t>
            </a:r>
            <a:r>
              <a:rPr sz="1600" spc="-100" dirty="0">
                <a:solidFill>
                  <a:prstClr val="black"/>
                </a:solidFill>
                <a:latin typeface="Arial"/>
                <a:cs typeface="Arial"/>
              </a:rPr>
              <a:t> </a:t>
            </a:r>
            <a:r>
              <a:rPr sz="1600" dirty="0">
                <a:solidFill>
                  <a:prstClr val="black"/>
                </a:solidFill>
                <a:latin typeface="Arial"/>
                <a:cs typeface="Arial"/>
              </a:rPr>
              <a:t>Manager</a:t>
            </a:r>
            <a:endParaRPr sz="1600">
              <a:solidFill>
                <a:prstClr val="black"/>
              </a:solidFill>
              <a:latin typeface="Arial"/>
              <a:cs typeface="Arial"/>
            </a:endParaRPr>
          </a:p>
        </p:txBody>
      </p:sp>
      <p:sp>
        <p:nvSpPr>
          <p:cNvPr id="24" name="object 24"/>
          <p:cNvSpPr/>
          <p:nvPr/>
        </p:nvSpPr>
        <p:spPr>
          <a:xfrm>
            <a:off x="8129588" y="2284413"/>
            <a:ext cx="2117725" cy="1558925"/>
          </a:xfrm>
          <a:custGeom>
            <a:avLst/>
            <a:gdLst/>
            <a:ahLst/>
            <a:cxnLst/>
            <a:rect l="l" t="t" r="r" b="b"/>
            <a:pathLst>
              <a:path w="2117725" h="1558925">
                <a:moveTo>
                  <a:pt x="0" y="0"/>
                </a:moveTo>
                <a:lnTo>
                  <a:pt x="2117718" y="0"/>
                </a:lnTo>
                <a:lnTo>
                  <a:pt x="2117718" y="1558918"/>
                </a:lnTo>
                <a:lnTo>
                  <a:pt x="0" y="1558918"/>
                </a:lnTo>
                <a:lnTo>
                  <a:pt x="0" y="0"/>
                </a:lnTo>
                <a:close/>
              </a:path>
            </a:pathLst>
          </a:custGeom>
          <a:ln w="12699">
            <a:solidFill>
              <a:srgbClr val="000000"/>
            </a:solidFill>
          </a:ln>
        </p:spPr>
        <p:txBody>
          <a:bodyPr wrap="square" lIns="0" tIns="0" rIns="0" bIns="0" rtlCol="0"/>
          <a:lstStyle/>
          <a:p>
            <a:endParaRPr>
              <a:solidFill>
                <a:prstClr val="black"/>
              </a:solidFill>
            </a:endParaRPr>
          </a:p>
        </p:txBody>
      </p:sp>
      <p:sp>
        <p:nvSpPr>
          <p:cNvPr id="25" name="object 25"/>
          <p:cNvSpPr txBox="1"/>
          <p:nvPr/>
        </p:nvSpPr>
        <p:spPr>
          <a:xfrm>
            <a:off x="8281352" y="2387282"/>
            <a:ext cx="895350" cy="181610"/>
          </a:xfrm>
          <a:prstGeom prst="rect">
            <a:avLst/>
          </a:prstGeom>
        </p:spPr>
        <p:txBody>
          <a:bodyPr vert="horz" wrap="square" lIns="0" tIns="0" rIns="0" bIns="0" rtlCol="0">
            <a:spAutoFit/>
          </a:bodyPr>
          <a:lstStyle/>
          <a:p>
            <a:pPr>
              <a:lnSpc>
                <a:spcPts val="1430"/>
              </a:lnSpc>
            </a:pPr>
            <a:r>
              <a:rPr sz="1200" spc="-5" dirty="0">
                <a:solidFill>
                  <a:prstClr val="black"/>
                </a:solidFill>
                <a:latin typeface="Arial"/>
                <a:cs typeface="Arial"/>
              </a:rPr>
              <a:t>Worker</a:t>
            </a:r>
            <a:r>
              <a:rPr sz="1200" spc="-95" dirty="0">
                <a:solidFill>
                  <a:prstClr val="black"/>
                </a:solidFill>
                <a:latin typeface="Arial"/>
                <a:cs typeface="Arial"/>
              </a:rPr>
              <a:t> </a:t>
            </a:r>
            <a:r>
              <a:rPr sz="1200" dirty="0">
                <a:solidFill>
                  <a:prstClr val="black"/>
                </a:solidFill>
                <a:latin typeface="Arial"/>
                <a:cs typeface="Arial"/>
              </a:rPr>
              <a:t>Node</a:t>
            </a:r>
            <a:endParaRPr sz="1200">
              <a:solidFill>
                <a:prstClr val="black"/>
              </a:solidFill>
              <a:latin typeface="Arial"/>
              <a:cs typeface="Arial"/>
            </a:endParaRPr>
          </a:p>
        </p:txBody>
      </p:sp>
      <p:sp>
        <p:nvSpPr>
          <p:cNvPr id="26" name="object 26"/>
          <p:cNvSpPr/>
          <p:nvPr/>
        </p:nvSpPr>
        <p:spPr>
          <a:xfrm>
            <a:off x="8382000" y="2784474"/>
            <a:ext cx="1503680" cy="922655"/>
          </a:xfrm>
          <a:custGeom>
            <a:avLst/>
            <a:gdLst/>
            <a:ahLst/>
            <a:cxnLst/>
            <a:rect l="l" t="t" r="r" b="b"/>
            <a:pathLst>
              <a:path w="1503679" h="922654">
                <a:moveTo>
                  <a:pt x="0" y="922338"/>
                </a:moveTo>
                <a:lnTo>
                  <a:pt x="1503362" y="922338"/>
                </a:lnTo>
                <a:lnTo>
                  <a:pt x="1503362" y="0"/>
                </a:lnTo>
                <a:lnTo>
                  <a:pt x="0" y="0"/>
                </a:lnTo>
                <a:lnTo>
                  <a:pt x="0" y="922338"/>
                </a:lnTo>
                <a:close/>
              </a:path>
            </a:pathLst>
          </a:custGeom>
          <a:solidFill>
            <a:srgbClr val="FFFFFF"/>
          </a:solidFill>
        </p:spPr>
        <p:txBody>
          <a:bodyPr wrap="square" lIns="0" tIns="0" rIns="0" bIns="0" rtlCol="0"/>
          <a:lstStyle/>
          <a:p>
            <a:endParaRPr>
              <a:solidFill>
                <a:prstClr val="black"/>
              </a:solidFill>
            </a:endParaRPr>
          </a:p>
        </p:txBody>
      </p:sp>
      <p:sp>
        <p:nvSpPr>
          <p:cNvPr id="27" name="object 27"/>
          <p:cNvSpPr/>
          <p:nvPr/>
        </p:nvSpPr>
        <p:spPr>
          <a:xfrm>
            <a:off x="8382000" y="2784476"/>
            <a:ext cx="1503680" cy="922655"/>
          </a:xfrm>
          <a:custGeom>
            <a:avLst/>
            <a:gdLst/>
            <a:ahLst/>
            <a:cxnLst/>
            <a:rect l="l" t="t" r="r" b="b"/>
            <a:pathLst>
              <a:path w="1503679" h="922654">
                <a:moveTo>
                  <a:pt x="0" y="0"/>
                </a:moveTo>
                <a:lnTo>
                  <a:pt x="1503358" y="0"/>
                </a:lnTo>
                <a:lnTo>
                  <a:pt x="1503358" y="922337"/>
                </a:lnTo>
                <a:lnTo>
                  <a:pt x="0" y="922337"/>
                </a:lnTo>
                <a:lnTo>
                  <a:pt x="0" y="0"/>
                </a:lnTo>
                <a:close/>
              </a:path>
            </a:pathLst>
          </a:custGeom>
          <a:ln w="12699">
            <a:solidFill>
              <a:srgbClr val="000000"/>
            </a:solidFill>
          </a:ln>
        </p:spPr>
        <p:txBody>
          <a:bodyPr wrap="square" lIns="0" tIns="0" rIns="0" bIns="0" rtlCol="0"/>
          <a:lstStyle/>
          <a:p>
            <a:endParaRPr>
              <a:solidFill>
                <a:prstClr val="black"/>
              </a:solidFill>
            </a:endParaRPr>
          </a:p>
        </p:txBody>
      </p:sp>
      <p:sp>
        <p:nvSpPr>
          <p:cNvPr id="28" name="object 28"/>
          <p:cNvSpPr txBox="1"/>
          <p:nvPr/>
        </p:nvSpPr>
        <p:spPr>
          <a:xfrm>
            <a:off x="8473441" y="2909570"/>
            <a:ext cx="551815" cy="166370"/>
          </a:xfrm>
          <a:prstGeom prst="rect">
            <a:avLst/>
          </a:prstGeom>
        </p:spPr>
        <p:txBody>
          <a:bodyPr vert="horz" wrap="square" lIns="0" tIns="0" rIns="0" bIns="0" rtlCol="0">
            <a:spAutoFit/>
          </a:bodyPr>
          <a:lstStyle/>
          <a:p>
            <a:pPr>
              <a:lnSpc>
                <a:spcPts val="1310"/>
              </a:lnSpc>
            </a:pPr>
            <a:r>
              <a:rPr sz="1100" dirty="0">
                <a:solidFill>
                  <a:prstClr val="black"/>
                </a:solidFill>
                <a:latin typeface="Arial"/>
                <a:cs typeface="Arial"/>
              </a:rPr>
              <a:t>Executor</a:t>
            </a:r>
            <a:endParaRPr sz="1100">
              <a:solidFill>
                <a:prstClr val="black"/>
              </a:solidFill>
              <a:latin typeface="Arial"/>
              <a:cs typeface="Arial"/>
            </a:endParaRPr>
          </a:p>
        </p:txBody>
      </p:sp>
      <p:sp>
        <p:nvSpPr>
          <p:cNvPr id="29" name="object 29"/>
          <p:cNvSpPr/>
          <p:nvPr/>
        </p:nvSpPr>
        <p:spPr>
          <a:xfrm>
            <a:off x="8510588" y="3367088"/>
            <a:ext cx="490855" cy="262255"/>
          </a:xfrm>
          <a:custGeom>
            <a:avLst/>
            <a:gdLst/>
            <a:ahLst/>
            <a:cxnLst/>
            <a:rect l="l" t="t" r="r" b="b"/>
            <a:pathLst>
              <a:path w="490854" h="262254">
                <a:moveTo>
                  <a:pt x="0" y="0"/>
                </a:moveTo>
                <a:lnTo>
                  <a:pt x="490536" y="0"/>
                </a:lnTo>
                <a:lnTo>
                  <a:pt x="490536" y="261936"/>
                </a:lnTo>
                <a:lnTo>
                  <a:pt x="0" y="261936"/>
                </a:lnTo>
                <a:lnTo>
                  <a:pt x="0" y="0"/>
                </a:lnTo>
                <a:close/>
              </a:path>
            </a:pathLst>
          </a:custGeom>
          <a:ln w="9524">
            <a:solidFill>
              <a:srgbClr val="000000"/>
            </a:solidFill>
          </a:ln>
        </p:spPr>
        <p:txBody>
          <a:bodyPr wrap="square" lIns="0" tIns="0" rIns="0" bIns="0" rtlCol="0"/>
          <a:lstStyle/>
          <a:p>
            <a:endParaRPr>
              <a:solidFill>
                <a:prstClr val="black"/>
              </a:solidFill>
            </a:endParaRPr>
          </a:p>
        </p:txBody>
      </p:sp>
      <p:sp>
        <p:nvSpPr>
          <p:cNvPr id="30" name="object 30"/>
          <p:cNvSpPr txBox="1"/>
          <p:nvPr/>
        </p:nvSpPr>
        <p:spPr>
          <a:xfrm>
            <a:off x="8602028" y="3412807"/>
            <a:ext cx="287655" cy="166370"/>
          </a:xfrm>
          <a:prstGeom prst="rect">
            <a:avLst/>
          </a:prstGeom>
        </p:spPr>
        <p:txBody>
          <a:bodyPr vert="horz" wrap="square" lIns="0" tIns="0" rIns="0" bIns="0" rtlCol="0">
            <a:spAutoFit/>
          </a:bodyPr>
          <a:lstStyle/>
          <a:p>
            <a:pPr>
              <a:lnSpc>
                <a:spcPts val="1310"/>
              </a:lnSpc>
            </a:pPr>
            <a:r>
              <a:rPr sz="1100" spc="-125" dirty="0">
                <a:solidFill>
                  <a:prstClr val="black"/>
                </a:solidFill>
                <a:latin typeface="Arial"/>
                <a:cs typeface="Arial"/>
              </a:rPr>
              <a:t>T</a:t>
            </a:r>
            <a:r>
              <a:rPr sz="1100" dirty="0">
                <a:solidFill>
                  <a:prstClr val="black"/>
                </a:solidFill>
                <a:latin typeface="Arial"/>
                <a:cs typeface="Arial"/>
              </a:rPr>
              <a:t>ask</a:t>
            </a:r>
            <a:endParaRPr sz="1100">
              <a:solidFill>
                <a:prstClr val="black"/>
              </a:solidFill>
              <a:latin typeface="Arial"/>
              <a:cs typeface="Arial"/>
            </a:endParaRPr>
          </a:p>
        </p:txBody>
      </p:sp>
      <p:sp>
        <p:nvSpPr>
          <p:cNvPr id="31" name="object 31"/>
          <p:cNvSpPr/>
          <p:nvPr/>
        </p:nvSpPr>
        <p:spPr>
          <a:xfrm>
            <a:off x="9242426" y="3367088"/>
            <a:ext cx="490855" cy="262255"/>
          </a:xfrm>
          <a:custGeom>
            <a:avLst/>
            <a:gdLst/>
            <a:ahLst/>
            <a:cxnLst/>
            <a:rect l="l" t="t" r="r" b="b"/>
            <a:pathLst>
              <a:path w="490854" h="262254">
                <a:moveTo>
                  <a:pt x="0" y="0"/>
                </a:moveTo>
                <a:lnTo>
                  <a:pt x="490537" y="0"/>
                </a:lnTo>
                <a:lnTo>
                  <a:pt x="490537" y="261936"/>
                </a:lnTo>
                <a:lnTo>
                  <a:pt x="0" y="261936"/>
                </a:lnTo>
                <a:lnTo>
                  <a:pt x="0" y="0"/>
                </a:lnTo>
                <a:close/>
              </a:path>
            </a:pathLst>
          </a:custGeom>
          <a:ln w="9524">
            <a:solidFill>
              <a:srgbClr val="000000"/>
            </a:solidFill>
          </a:ln>
        </p:spPr>
        <p:txBody>
          <a:bodyPr wrap="square" lIns="0" tIns="0" rIns="0" bIns="0" rtlCol="0"/>
          <a:lstStyle/>
          <a:p>
            <a:endParaRPr>
              <a:solidFill>
                <a:prstClr val="black"/>
              </a:solidFill>
            </a:endParaRPr>
          </a:p>
        </p:txBody>
      </p:sp>
      <p:sp>
        <p:nvSpPr>
          <p:cNvPr id="32" name="object 32"/>
          <p:cNvSpPr txBox="1"/>
          <p:nvPr/>
        </p:nvSpPr>
        <p:spPr>
          <a:xfrm>
            <a:off x="9333866" y="3412807"/>
            <a:ext cx="287655" cy="166370"/>
          </a:xfrm>
          <a:prstGeom prst="rect">
            <a:avLst/>
          </a:prstGeom>
        </p:spPr>
        <p:txBody>
          <a:bodyPr vert="horz" wrap="square" lIns="0" tIns="0" rIns="0" bIns="0" rtlCol="0">
            <a:spAutoFit/>
          </a:bodyPr>
          <a:lstStyle/>
          <a:p>
            <a:pPr>
              <a:lnSpc>
                <a:spcPts val="1310"/>
              </a:lnSpc>
            </a:pPr>
            <a:r>
              <a:rPr sz="1100" spc="-125" dirty="0">
                <a:solidFill>
                  <a:prstClr val="black"/>
                </a:solidFill>
                <a:latin typeface="Arial"/>
                <a:cs typeface="Arial"/>
              </a:rPr>
              <a:t>T</a:t>
            </a:r>
            <a:r>
              <a:rPr sz="1100" dirty="0">
                <a:solidFill>
                  <a:prstClr val="black"/>
                </a:solidFill>
                <a:latin typeface="Arial"/>
                <a:cs typeface="Arial"/>
              </a:rPr>
              <a:t>ask</a:t>
            </a:r>
            <a:endParaRPr sz="1100">
              <a:solidFill>
                <a:prstClr val="black"/>
              </a:solidFill>
              <a:latin typeface="Arial"/>
              <a:cs typeface="Arial"/>
            </a:endParaRPr>
          </a:p>
        </p:txBody>
      </p:sp>
      <p:sp>
        <p:nvSpPr>
          <p:cNvPr id="33" name="object 33"/>
          <p:cNvSpPr/>
          <p:nvPr/>
        </p:nvSpPr>
        <p:spPr>
          <a:xfrm>
            <a:off x="9296401" y="2790826"/>
            <a:ext cx="592455" cy="262255"/>
          </a:xfrm>
          <a:custGeom>
            <a:avLst/>
            <a:gdLst/>
            <a:ahLst/>
            <a:cxnLst/>
            <a:rect l="l" t="t" r="r" b="b"/>
            <a:pathLst>
              <a:path w="592454" h="262255">
                <a:moveTo>
                  <a:pt x="0" y="0"/>
                </a:moveTo>
                <a:lnTo>
                  <a:pt x="592137" y="0"/>
                </a:lnTo>
                <a:lnTo>
                  <a:pt x="592137" y="261937"/>
                </a:lnTo>
                <a:lnTo>
                  <a:pt x="0" y="261937"/>
                </a:lnTo>
                <a:lnTo>
                  <a:pt x="0" y="0"/>
                </a:lnTo>
                <a:close/>
              </a:path>
            </a:pathLst>
          </a:custGeom>
          <a:ln w="9524">
            <a:solidFill>
              <a:srgbClr val="000000"/>
            </a:solidFill>
          </a:ln>
        </p:spPr>
        <p:txBody>
          <a:bodyPr wrap="square" lIns="0" tIns="0" rIns="0" bIns="0" rtlCol="0"/>
          <a:lstStyle/>
          <a:p>
            <a:endParaRPr>
              <a:solidFill>
                <a:prstClr val="black"/>
              </a:solidFill>
            </a:endParaRPr>
          </a:p>
        </p:txBody>
      </p:sp>
      <p:sp>
        <p:nvSpPr>
          <p:cNvPr id="34" name="object 34"/>
          <p:cNvSpPr txBox="1"/>
          <p:nvPr/>
        </p:nvSpPr>
        <p:spPr>
          <a:xfrm>
            <a:off x="9387840" y="2836546"/>
            <a:ext cx="403860" cy="333425"/>
          </a:xfrm>
          <a:prstGeom prst="rect">
            <a:avLst/>
          </a:prstGeom>
        </p:spPr>
        <p:txBody>
          <a:bodyPr vert="horz" wrap="square" lIns="0" tIns="0" rIns="0" bIns="0" rtlCol="0">
            <a:spAutoFit/>
          </a:bodyPr>
          <a:lstStyle/>
          <a:p>
            <a:pPr>
              <a:lnSpc>
                <a:spcPts val="1310"/>
              </a:lnSpc>
            </a:pPr>
            <a:r>
              <a:rPr sz="1100" dirty="0">
                <a:solidFill>
                  <a:prstClr val="black"/>
                </a:solidFill>
                <a:latin typeface="Arial"/>
                <a:cs typeface="Arial"/>
              </a:rPr>
              <a:t>Cache</a:t>
            </a:r>
            <a:endParaRPr sz="1100">
              <a:solidFill>
                <a:prstClr val="black"/>
              </a:solidFill>
              <a:latin typeface="Arial"/>
              <a:cs typeface="Arial"/>
            </a:endParaRPr>
          </a:p>
        </p:txBody>
      </p:sp>
      <p:sp>
        <p:nvSpPr>
          <p:cNvPr id="35" name="object 35"/>
          <p:cNvSpPr/>
          <p:nvPr/>
        </p:nvSpPr>
        <p:spPr>
          <a:xfrm>
            <a:off x="8482012" y="5173663"/>
            <a:ext cx="1504950" cy="922655"/>
          </a:xfrm>
          <a:custGeom>
            <a:avLst/>
            <a:gdLst/>
            <a:ahLst/>
            <a:cxnLst/>
            <a:rect l="l" t="t" r="r" b="b"/>
            <a:pathLst>
              <a:path w="1504950" h="922654">
                <a:moveTo>
                  <a:pt x="0" y="922337"/>
                </a:moveTo>
                <a:lnTo>
                  <a:pt x="1504950" y="922337"/>
                </a:lnTo>
                <a:lnTo>
                  <a:pt x="1504950" y="0"/>
                </a:lnTo>
                <a:lnTo>
                  <a:pt x="0" y="0"/>
                </a:lnTo>
                <a:lnTo>
                  <a:pt x="0" y="922337"/>
                </a:lnTo>
                <a:close/>
              </a:path>
            </a:pathLst>
          </a:custGeom>
          <a:solidFill>
            <a:srgbClr val="000000"/>
          </a:solidFill>
        </p:spPr>
        <p:txBody>
          <a:bodyPr wrap="square" lIns="0" tIns="0" rIns="0" bIns="0" rtlCol="0"/>
          <a:lstStyle/>
          <a:p>
            <a:endParaRPr>
              <a:solidFill>
                <a:prstClr val="black"/>
              </a:solidFill>
            </a:endParaRPr>
          </a:p>
        </p:txBody>
      </p:sp>
      <p:sp>
        <p:nvSpPr>
          <p:cNvPr id="36" name="object 36"/>
          <p:cNvSpPr/>
          <p:nvPr/>
        </p:nvSpPr>
        <p:spPr>
          <a:xfrm>
            <a:off x="8482012" y="5173663"/>
            <a:ext cx="1504950" cy="922655"/>
          </a:xfrm>
          <a:custGeom>
            <a:avLst/>
            <a:gdLst/>
            <a:ahLst/>
            <a:cxnLst/>
            <a:rect l="l" t="t" r="r" b="b"/>
            <a:pathLst>
              <a:path w="1504950" h="922654">
                <a:moveTo>
                  <a:pt x="0" y="0"/>
                </a:moveTo>
                <a:lnTo>
                  <a:pt x="1504948" y="0"/>
                </a:lnTo>
                <a:lnTo>
                  <a:pt x="1504948" y="922336"/>
                </a:lnTo>
                <a:lnTo>
                  <a:pt x="0" y="922336"/>
                </a:lnTo>
                <a:lnTo>
                  <a:pt x="0" y="0"/>
                </a:lnTo>
                <a:close/>
              </a:path>
            </a:pathLst>
          </a:custGeom>
          <a:ln w="12699">
            <a:solidFill>
              <a:srgbClr val="000000"/>
            </a:solidFill>
          </a:ln>
        </p:spPr>
        <p:txBody>
          <a:bodyPr wrap="square" lIns="0" tIns="0" rIns="0" bIns="0" rtlCol="0"/>
          <a:lstStyle/>
          <a:p>
            <a:endParaRPr>
              <a:solidFill>
                <a:prstClr val="black"/>
              </a:solidFill>
            </a:endParaRPr>
          </a:p>
        </p:txBody>
      </p:sp>
      <p:sp>
        <p:nvSpPr>
          <p:cNvPr id="37" name="object 37"/>
          <p:cNvSpPr/>
          <p:nvPr/>
        </p:nvSpPr>
        <p:spPr>
          <a:xfrm>
            <a:off x="8337550" y="5257801"/>
            <a:ext cx="1504950" cy="922655"/>
          </a:xfrm>
          <a:custGeom>
            <a:avLst/>
            <a:gdLst/>
            <a:ahLst/>
            <a:cxnLst/>
            <a:rect l="l" t="t" r="r" b="b"/>
            <a:pathLst>
              <a:path w="1504950" h="922654">
                <a:moveTo>
                  <a:pt x="0" y="922337"/>
                </a:moveTo>
                <a:lnTo>
                  <a:pt x="1504950" y="922337"/>
                </a:lnTo>
                <a:lnTo>
                  <a:pt x="1504950" y="0"/>
                </a:lnTo>
                <a:lnTo>
                  <a:pt x="0" y="0"/>
                </a:lnTo>
                <a:lnTo>
                  <a:pt x="0" y="922337"/>
                </a:lnTo>
                <a:close/>
              </a:path>
            </a:pathLst>
          </a:custGeom>
          <a:solidFill>
            <a:srgbClr val="B8B8B8"/>
          </a:solidFill>
        </p:spPr>
        <p:txBody>
          <a:bodyPr wrap="square" lIns="0" tIns="0" rIns="0" bIns="0" rtlCol="0"/>
          <a:lstStyle/>
          <a:p>
            <a:endParaRPr>
              <a:solidFill>
                <a:prstClr val="black"/>
              </a:solidFill>
            </a:endParaRPr>
          </a:p>
        </p:txBody>
      </p:sp>
      <p:sp>
        <p:nvSpPr>
          <p:cNvPr id="38" name="object 38"/>
          <p:cNvSpPr/>
          <p:nvPr/>
        </p:nvSpPr>
        <p:spPr>
          <a:xfrm>
            <a:off x="8337550" y="5257801"/>
            <a:ext cx="1504950" cy="922655"/>
          </a:xfrm>
          <a:custGeom>
            <a:avLst/>
            <a:gdLst/>
            <a:ahLst/>
            <a:cxnLst/>
            <a:rect l="l" t="t" r="r" b="b"/>
            <a:pathLst>
              <a:path w="1504950" h="922654">
                <a:moveTo>
                  <a:pt x="0" y="0"/>
                </a:moveTo>
                <a:lnTo>
                  <a:pt x="1504948" y="0"/>
                </a:lnTo>
                <a:lnTo>
                  <a:pt x="1504948" y="922337"/>
                </a:lnTo>
                <a:lnTo>
                  <a:pt x="0" y="922337"/>
                </a:lnTo>
                <a:lnTo>
                  <a:pt x="0" y="0"/>
                </a:lnTo>
                <a:close/>
              </a:path>
            </a:pathLst>
          </a:custGeom>
          <a:ln w="12699">
            <a:solidFill>
              <a:srgbClr val="000000"/>
            </a:solidFill>
          </a:ln>
        </p:spPr>
        <p:txBody>
          <a:bodyPr wrap="square" lIns="0" tIns="0" rIns="0" bIns="0" rtlCol="0"/>
          <a:lstStyle/>
          <a:p>
            <a:endParaRPr>
              <a:solidFill>
                <a:prstClr val="black"/>
              </a:solidFill>
            </a:endParaRPr>
          </a:p>
        </p:txBody>
      </p:sp>
      <p:sp>
        <p:nvSpPr>
          <p:cNvPr id="39" name="object 39"/>
          <p:cNvSpPr/>
          <p:nvPr/>
        </p:nvSpPr>
        <p:spPr>
          <a:xfrm>
            <a:off x="7969250" y="4845051"/>
            <a:ext cx="2117725" cy="1558925"/>
          </a:xfrm>
          <a:custGeom>
            <a:avLst/>
            <a:gdLst/>
            <a:ahLst/>
            <a:cxnLst/>
            <a:rect l="l" t="t" r="r" b="b"/>
            <a:pathLst>
              <a:path w="2117725" h="1558925">
                <a:moveTo>
                  <a:pt x="0" y="0"/>
                </a:moveTo>
                <a:lnTo>
                  <a:pt x="2117718" y="0"/>
                </a:lnTo>
                <a:lnTo>
                  <a:pt x="2117718" y="1558918"/>
                </a:lnTo>
                <a:lnTo>
                  <a:pt x="0" y="1558918"/>
                </a:lnTo>
                <a:lnTo>
                  <a:pt x="0" y="0"/>
                </a:lnTo>
                <a:close/>
              </a:path>
            </a:pathLst>
          </a:custGeom>
          <a:ln w="12699">
            <a:solidFill>
              <a:srgbClr val="000000"/>
            </a:solidFill>
          </a:ln>
        </p:spPr>
        <p:txBody>
          <a:bodyPr wrap="square" lIns="0" tIns="0" rIns="0" bIns="0" rtlCol="0"/>
          <a:lstStyle/>
          <a:p>
            <a:endParaRPr>
              <a:solidFill>
                <a:prstClr val="black"/>
              </a:solidFill>
            </a:endParaRPr>
          </a:p>
        </p:txBody>
      </p:sp>
      <p:sp>
        <p:nvSpPr>
          <p:cNvPr id="40" name="object 40"/>
          <p:cNvSpPr txBox="1"/>
          <p:nvPr/>
        </p:nvSpPr>
        <p:spPr>
          <a:xfrm>
            <a:off x="8071802" y="4924107"/>
            <a:ext cx="920750" cy="184666"/>
          </a:xfrm>
          <a:prstGeom prst="rect">
            <a:avLst/>
          </a:prstGeom>
        </p:spPr>
        <p:txBody>
          <a:bodyPr vert="horz" wrap="square" lIns="0" tIns="0" rIns="0" bIns="0" rtlCol="0">
            <a:spAutoFit/>
          </a:bodyPr>
          <a:lstStyle/>
          <a:p>
            <a:pPr marL="12700"/>
            <a:r>
              <a:rPr sz="1200" spc="-5" dirty="0">
                <a:solidFill>
                  <a:prstClr val="black"/>
                </a:solidFill>
                <a:latin typeface="Arial"/>
                <a:cs typeface="Arial"/>
              </a:rPr>
              <a:t>Worker</a:t>
            </a:r>
            <a:r>
              <a:rPr sz="1200" spc="-95" dirty="0">
                <a:solidFill>
                  <a:prstClr val="black"/>
                </a:solidFill>
                <a:latin typeface="Arial"/>
                <a:cs typeface="Arial"/>
              </a:rPr>
              <a:t> </a:t>
            </a:r>
            <a:r>
              <a:rPr sz="1200" dirty="0">
                <a:solidFill>
                  <a:prstClr val="black"/>
                </a:solidFill>
                <a:latin typeface="Arial"/>
                <a:cs typeface="Arial"/>
              </a:rPr>
              <a:t>Node</a:t>
            </a:r>
            <a:endParaRPr sz="1200">
              <a:solidFill>
                <a:prstClr val="black"/>
              </a:solidFill>
              <a:latin typeface="Arial"/>
              <a:cs typeface="Arial"/>
            </a:endParaRPr>
          </a:p>
        </p:txBody>
      </p:sp>
      <p:sp>
        <p:nvSpPr>
          <p:cNvPr id="41" name="object 41"/>
          <p:cNvSpPr/>
          <p:nvPr/>
        </p:nvSpPr>
        <p:spPr>
          <a:xfrm>
            <a:off x="8221662" y="5346700"/>
            <a:ext cx="1503680" cy="920750"/>
          </a:xfrm>
          <a:custGeom>
            <a:avLst/>
            <a:gdLst/>
            <a:ahLst/>
            <a:cxnLst/>
            <a:rect l="l" t="t" r="r" b="b"/>
            <a:pathLst>
              <a:path w="1503679" h="920750">
                <a:moveTo>
                  <a:pt x="0" y="920750"/>
                </a:moveTo>
                <a:lnTo>
                  <a:pt x="1503362" y="920750"/>
                </a:lnTo>
                <a:lnTo>
                  <a:pt x="1503362" y="0"/>
                </a:lnTo>
                <a:lnTo>
                  <a:pt x="0" y="0"/>
                </a:lnTo>
                <a:lnTo>
                  <a:pt x="0" y="920750"/>
                </a:lnTo>
                <a:close/>
              </a:path>
            </a:pathLst>
          </a:custGeom>
          <a:solidFill>
            <a:srgbClr val="FFFFFF"/>
          </a:solidFill>
        </p:spPr>
        <p:txBody>
          <a:bodyPr wrap="square" lIns="0" tIns="0" rIns="0" bIns="0" rtlCol="0"/>
          <a:lstStyle/>
          <a:p>
            <a:endParaRPr>
              <a:solidFill>
                <a:prstClr val="black"/>
              </a:solidFill>
            </a:endParaRPr>
          </a:p>
        </p:txBody>
      </p:sp>
      <p:sp>
        <p:nvSpPr>
          <p:cNvPr id="42" name="object 42"/>
          <p:cNvSpPr/>
          <p:nvPr/>
        </p:nvSpPr>
        <p:spPr>
          <a:xfrm>
            <a:off x="8221662" y="5346700"/>
            <a:ext cx="1503680" cy="920750"/>
          </a:xfrm>
          <a:custGeom>
            <a:avLst/>
            <a:gdLst/>
            <a:ahLst/>
            <a:cxnLst/>
            <a:rect l="l" t="t" r="r" b="b"/>
            <a:pathLst>
              <a:path w="1503679" h="920750">
                <a:moveTo>
                  <a:pt x="0" y="0"/>
                </a:moveTo>
                <a:lnTo>
                  <a:pt x="1503358" y="0"/>
                </a:lnTo>
                <a:lnTo>
                  <a:pt x="1503358" y="920749"/>
                </a:lnTo>
                <a:lnTo>
                  <a:pt x="0" y="920749"/>
                </a:lnTo>
                <a:lnTo>
                  <a:pt x="0" y="0"/>
                </a:lnTo>
                <a:close/>
              </a:path>
            </a:pathLst>
          </a:custGeom>
          <a:ln w="12699">
            <a:solidFill>
              <a:srgbClr val="000000"/>
            </a:solidFill>
          </a:ln>
        </p:spPr>
        <p:txBody>
          <a:bodyPr wrap="square" lIns="0" tIns="0" rIns="0" bIns="0" rtlCol="0"/>
          <a:lstStyle/>
          <a:p>
            <a:endParaRPr>
              <a:solidFill>
                <a:prstClr val="black"/>
              </a:solidFill>
            </a:endParaRPr>
          </a:p>
        </p:txBody>
      </p:sp>
      <p:sp>
        <p:nvSpPr>
          <p:cNvPr id="43" name="object 43"/>
          <p:cNvSpPr txBox="1"/>
          <p:nvPr/>
        </p:nvSpPr>
        <p:spPr>
          <a:xfrm>
            <a:off x="8300403" y="5470208"/>
            <a:ext cx="577215" cy="169277"/>
          </a:xfrm>
          <a:prstGeom prst="rect">
            <a:avLst/>
          </a:prstGeom>
        </p:spPr>
        <p:txBody>
          <a:bodyPr vert="horz" wrap="square" lIns="0" tIns="0" rIns="0" bIns="0" rtlCol="0">
            <a:spAutoFit/>
          </a:bodyPr>
          <a:lstStyle/>
          <a:p>
            <a:pPr marL="12700"/>
            <a:r>
              <a:rPr sz="1100" dirty="0">
                <a:solidFill>
                  <a:prstClr val="black"/>
                </a:solidFill>
                <a:latin typeface="Arial"/>
                <a:cs typeface="Arial"/>
              </a:rPr>
              <a:t>Executor</a:t>
            </a:r>
            <a:endParaRPr sz="1100">
              <a:solidFill>
                <a:prstClr val="black"/>
              </a:solidFill>
              <a:latin typeface="Arial"/>
              <a:cs typeface="Arial"/>
            </a:endParaRPr>
          </a:p>
        </p:txBody>
      </p:sp>
      <p:sp>
        <p:nvSpPr>
          <p:cNvPr id="44" name="object 44"/>
          <p:cNvSpPr/>
          <p:nvPr/>
        </p:nvSpPr>
        <p:spPr>
          <a:xfrm>
            <a:off x="8350251" y="5922963"/>
            <a:ext cx="490855" cy="262255"/>
          </a:xfrm>
          <a:custGeom>
            <a:avLst/>
            <a:gdLst/>
            <a:ahLst/>
            <a:cxnLst/>
            <a:rect l="l" t="t" r="r" b="b"/>
            <a:pathLst>
              <a:path w="490854" h="262254">
                <a:moveTo>
                  <a:pt x="0" y="0"/>
                </a:moveTo>
                <a:lnTo>
                  <a:pt x="490537" y="0"/>
                </a:lnTo>
                <a:lnTo>
                  <a:pt x="490537" y="261936"/>
                </a:lnTo>
                <a:lnTo>
                  <a:pt x="0" y="261936"/>
                </a:lnTo>
                <a:lnTo>
                  <a:pt x="0" y="0"/>
                </a:lnTo>
                <a:close/>
              </a:path>
            </a:pathLst>
          </a:custGeom>
          <a:ln w="9524">
            <a:solidFill>
              <a:srgbClr val="000000"/>
            </a:solidFill>
          </a:ln>
        </p:spPr>
        <p:txBody>
          <a:bodyPr wrap="square" lIns="0" tIns="0" rIns="0" bIns="0" rtlCol="0"/>
          <a:lstStyle/>
          <a:p>
            <a:endParaRPr>
              <a:solidFill>
                <a:prstClr val="black"/>
              </a:solidFill>
            </a:endParaRPr>
          </a:p>
        </p:txBody>
      </p:sp>
      <p:sp>
        <p:nvSpPr>
          <p:cNvPr id="45" name="object 45"/>
          <p:cNvSpPr txBox="1"/>
          <p:nvPr/>
        </p:nvSpPr>
        <p:spPr>
          <a:xfrm>
            <a:off x="8428991" y="5968683"/>
            <a:ext cx="313055" cy="169277"/>
          </a:xfrm>
          <a:prstGeom prst="rect">
            <a:avLst/>
          </a:prstGeom>
        </p:spPr>
        <p:txBody>
          <a:bodyPr vert="horz" wrap="square" lIns="0" tIns="0" rIns="0" bIns="0" rtlCol="0">
            <a:spAutoFit/>
          </a:bodyPr>
          <a:lstStyle/>
          <a:p>
            <a:pPr marL="12700"/>
            <a:r>
              <a:rPr sz="1100" spc="-125" dirty="0">
                <a:solidFill>
                  <a:prstClr val="black"/>
                </a:solidFill>
                <a:latin typeface="Arial"/>
                <a:cs typeface="Arial"/>
              </a:rPr>
              <a:t>T</a:t>
            </a:r>
            <a:r>
              <a:rPr sz="1100" dirty="0">
                <a:solidFill>
                  <a:prstClr val="black"/>
                </a:solidFill>
                <a:latin typeface="Arial"/>
                <a:cs typeface="Arial"/>
              </a:rPr>
              <a:t>ask</a:t>
            </a:r>
            <a:endParaRPr sz="1100">
              <a:solidFill>
                <a:prstClr val="black"/>
              </a:solidFill>
              <a:latin typeface="Arial"/>
              <a:cs typeface="Arial"/>
            </a:endParaRPr>
          </a:p>
        </p:txBody>
      </p:sp>
      <p:sp>
        <p:nvSpPr>
          <p:cNvPr id="46" name="object 46"/>
          <p:cNvSpPr/>
          <p:nvPr/>
        </p:nvSpPr>
        <p:spPr>
          <a:xfrm>
            <a:off x="9082088" y="5922963"/>
            <a:ext cx="492125" cy="262255"/>
          </a:xfrm>
          <a:custGeom>
            <a:avLst/>
            <a:gdLst/>
            <a:ahLst/>
            <a:cxnLst/>
            <a:rect l="l" t="t" r="r" b="b"/>
            <a:pathLst>
              <a:path w="492125" h="262254">
                <a:moveTo>
                  <a:pt x="0" y="0"/>
                </a:moveTo>
                <a:lnTo>
                  <a:pt x="492124" y="0"/>
                </a:lnTo>
                <a:lnTo>
                  <a:pt x="492124" y="261936"/>
                </a:lnTo>
                <a:lnTo>
                  <a:pt x="0" y="261936"/>
                </a:lnTo>
                <a:lnTo>
                  <a:pt x="0" y="0"/>
                </a:lnTo>
                <a:close/>
              </a:path>
            </a:pathLst>
          </a:custGeom>
          <a:ln w="9524">
            <a:solidFill>
              <a:srgbClr val="000000"/>
            </a:solidFill>
          </a:ln>
        </p:spPr>
        <p:txBody>
          <a:bodyPr wrap="square" lIns="0" tIns="0" rIns="0" bIns="0" rtlCol="0"/>
          <a:lstStyle/>
          <a:p>
            <a:endParaRPr>
              <a:solidFill>
                <a:prstClr val="black"/>
              </a:solidFill>
            </a:endParaRPr>
          </a:p>
        </p:txBody>
      </p:sp>
      <p:sp>
        <p:nvSpPr>
          <p:cNvPr id="47" name="object 47"/>
          <p:cNvSpPr txBox="1"/>
          <p:nvPr/>
        </p:nvSpPr>
        <p:spPr>
          <a:xfrm>
            <a:off x="9160828" y="5968683"/>
            <a:ext cx="313055" cy="169277"/>
          </a:xfrm>
          <a:prstGeom prst="rect">
            <a:avLst/>
          </a:prstGeom>
        </p:spPr>
        <p:txBody>
          <a:bodyPr vert="horz" wrap="square" lIns="0" tIns="0" rIns="0" bIns="0" rtlCol="0">
            <a:spAutoFit/>
          </a:bodyPr>
          <a:lstStyle/>
          <a:p>
            <a:pPr marL="12700"/>
            <a:r>
              <a:rPr sz="1100" spc="-125" dirty="0">
                <a:solidFill>
                  <a:prstClr val="black"/>
                </a:solidFill>
                <a:latin typeface="Arial"/>
                <a:cs typeface="Arial"/>
              </a:rPr>
              <a:t>T</a:t>
            </a:r>
            <a:r>
              <a:rPr sz="1100" dirty="0">
                <a:solidFill>
                  <a:prstClr val="black"/>
                </a:solidFill>
                <a:latin typeface="Arial"/>
                <a:cs typeface="Arial"/>
              </a:rPr>
              <a:t>ask</a:t>
            </a:r>
            <a:endParaRPr sz="1100">
              <a:solidFill>
                <a:prstClr val="black"/>
              </a:solidFill>
              <a:latin typeface="Arial"/>
              <a:cs typeface="Arial"/>
            </a:endParaRPr>
          </a:p>
        </p:txBody>
      </p:sp>
      <p:sp>
        <p:nvSpPr>
          <p:cNvPr id="48" name="object 48"/>
          <p:cNvSpPr/>
          <p:nvPr/>
        </p:nvSpPr>
        <p:spPr>
          <a:xfrm>
            <a:off x="9136063" y="5351463"/>
            <a:ext cx="593725" cy="262255"/>
          </a:xfrm>
          <a:custGeom>
            <a:avLst/>
            <a:gdLst/>
            <a:ahLst/>
            <a:cxnLst/>
            <a:rect l="l" t="t" r="r" b="b"/>
            <a:pathLst>
              <a:path w="593725" h="262254">
                <a:moveTo>
                  <a:pt x="0" y="0"/>
                </a:moveTo>
                <a:lnTo>
                  <a:pt x="593724" y="0"/>
                </a:lnTo>
                <a:lnTo>
                  <a:pt x="593724" y="261936"/>
                </a:lnTo>
                <a:lnTo>
                  <a:pt x="0" y="261936"/>
                </a:lnTo>
                <a:lnTo>
                  <a:pt x="0" y="0"/>
                </a:lnTo>
                <a:close/>
              </a:path>
            </a:pathLst>
          </a:custGeom>
          <a:ln w="9524">
            <a:solidFill>
              <a:srgbClr val="000000"/>
            </a:solidFill>
          </a:ln>
        </p:spPr>
        <p:txBody>
          <a:bodyPr wrap="square" lIns="0" tIns="0" rIns="0" bIns="0" rtlCol="0"/>
          <a:lstStyle/>
          <a:p>
            <a:endParaRPr>
              <a:solidFill>
                <a:prstClr val="black"/>
              </a:solidFill>
            </a:endParaRPr>
          </a:p>
        </p:txBody>
      </p:sp>
      <p:sp>
        <p:nvSpPr>
          <p:cNvPr id="49" name="object 49"/>
          <p:cNvSpPr txBox="1"/>
          <p:nvPr/>
        </p:nvSpPr>
        <p:spPr>
          <a:xfrm>
            <a:off x="9214803" y="5397183"/>
            <a:ext cx="429259" cy="169277"/>
          </a:xfrm>
          <a:prstGeom prst="rect">
            <a:avLst/>
          </a:prstGeom>
        </p:spPr>
        <p:txBody>
          <a:bodyPr vert="horz" wrap="square" lIns="0" tIns="0" rIns="0" bIns="0" rtlCol="0">
            <a:spAutoFit/>
          </a:bodyPr>
          <a:lstStyle/>
          <a:p>
            <a:pPr marL="12700"/>
            <a:r>
              <a:rPr sz="1100" dirty="0">
                <a:solidFill>
                  <a:prstClr val="black"/>
                </a:solidFill>
                <a:latin typeface="Arial"/>
                <a:cs typeface="Arial"/>
              </a:rPr>
              <a:t>Cache</a:t>
            </a:r>
            <a:endParaRPr sz="1100">
              <a:solidFill>
                <a:prstClr val="black"/>
              </a:solidFill>
              <a:latin typeface="Arial"/>
              <a:cs typeface="Arial"/>
            </a:endParaRPr>
          </a:p>
        </p:txBody>
      </p:sp>
      <p:sp>
        <p:nvSpPr>
          <p:cNvPr id="50" name="object 50"/>
          <p:cNvSpPr/>
          <p:nvPr/>
        </p:nvSpPr>
        <p:spPr>
          <a:xfrm>
            <a:off x="4887912" y="4411662"/>
            <a:ext cx="749300" cy="0"/>
          </a:xfrm>
          <a:custGeom>
            <a:avLst/>
            <a:gdLst/>
            <a:ahLst/>
            <a:cxnLst/>
            <a:rect l="l" t="t" r="r" b="b"/>
            <a:pathLst>
              <a:path w="749300">
                <a:moveTo>
                  <a:pt x="0" y="0"/>
                </a:moveTo>
                <a:lnTo>
                  <a:pt x="749299" y="0"/>
                </a:lnTo>
              </a:path>
            </a:pathLst>
          </a:custGeom>
          <a:ln w="25399">
            <a:solidFill>
              <a:srgbClr val="000000"/>
            </a:solidFill>
          </a:ln>
        </p:spPr>
        <p:txBody>
          <a:bodyPr wrap="square" lIns="0" tIns="0" rIns="0" bIns="0" rtlCol="0"/>
          <a:lstStyle/>
          <a:p>
            <a:endParaRPr>
              <a:solidFill>
                <a:prstClr val="black"/>
              </a:solidFill>
            </a:endParaRPr>
          </a:p>
        </p:txBody>
      </p:sp>
      <p:sp>
        <p:nvSpPr>
          <p:cNvPr id="51" name="object 51"/>
          <p:cNvSpPr/>
          <p:nvPr/>
        </p:nvSpPr>
        <p:spPr>
          <a:xfrm>
            <a:off x="4862512" y="4348162"/>
            <a:ext cx="127000" cy="127000"/>
          </a:xfrm>
          <a:custGeom>
            <a:avLst/>
            <a:gdLst/>
            <a:ahLst/>
            <a:cxnLst/>
            <a:rect l="l" t="t" r="r" b="b"/>
            <a:pathLst>
              <a:path w="127000" h="127000">
                <a:moveTo>
                  <a:pt x="127000" y="0"/>
                </a:moveTo>
                <a:lnTo>
                  <a:pt x="0" y="63500"/>
                </a:lnTo>
                <a:lnTo>
                  <a:pt x="127000" y="127000"/>
                </a:lnTo>
                <a:lnTo>
                  <a:pt x="76200" y="63500"/>
                </a:lnTo>
                <a:lnTo>
                  <a:pt x="127000" y="0"/>
                </a:lnTo>
                <a:close/>
              </a:path>
            </a:pathLst>
          </a:custGeom>
          <a:solidFill>
            <a:srgbClr val="000000"/>
          </a:solidFill>
        </p:spPr>
        <p:txBody>
          <a:bodyPr wrap="square" lIns="0" tIns="0" rIns="0" bIns="0" rtlCol="0"/>
          <a:lstStyle/>
          <a:p>
            <a:endParaRPr>
              <a:solidFill>
                <a:prstClr val="black"/>
              </a:solidFill>
            </a:endParaRPr>
          </a:p>
        </p:txBody>
      </p:sp>
      <p:sp>
        <p:nvSpPr>
          <p:cNvPr id="52" name="object 52"/>
          <p:cNvSpPr/>
          <p:nvPr/>
        </p:nvSpPr>
        <p:spPr>
          <a:xfrm>
            <a:off x="5535612" y="4348162"/>
            <a:ext cx="127000" cy="127000"/>
          </a:xfrm>
          <a:custGeom>
            <a:avLst/>
            <a:gdLst/>
            <a:ahLst/>
            <a:cxnLst/>
            <a:rect l="l" t="t" r="r" b="b"/>
            <a:pathLst>
              <a:path w="127000" h="127000">
                <a:moveTo>
                  <a:pt x="0" y="0"/>
                </a:moveTo>
                <a:lnTo>
                  <a:pt x="50800" y="63500"/>
                </a:lnTo>
                <a:lnTo>
                  <a:pt x="0" y="127000"/>
                </a:lnTo>
                <a:lnTo>
                  <a:pt x="127000" y="6350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53" name="object 53"/>
          <p:cNvSpPr/>
          <p:nvPr/>
        </p:nvSpPr>
        <p:spPr>
          <a:xfrm>
            <a:off x="4862512" y="4473575"/>
            <a:ext cx="127000" cy="127000"/>
          </a:xfrm>
          <a:custGeom>
            <a:avLst/>
            <a:gdLst/>
            <a:ahLst/>
            <a:cxnLst/>
            <a:rect l="l" t="t" r="r" b="b"/>
            <a:pathLst>
              <a:path w="127000" h="127000">
                <a:moveTo>
                  <a:pt x="127000" y="0"/>
                </a:moveTo>
                <a:lnTo>
                  <a:pt x="0" y="63500"/>
                </a:lnTo>
                <a:lnTo>
                  <a:pt x="127000" y="127000"/>
                </a:lnTo>
                <a:lnTo>
                  <a:pt x="76200" y="63500"/>
                </a:lnTo>
                <a:lnTo>
                  <a:pt x="127000" y="0"/>
                </a:lnTo>
                <a:close/>
              </a:path>
            </a:pathLst>
          </a:custGeom>
          <a:solidFill>
            <a:srgbClr val="000000"/>
          </a:solidFill>
        </p:spPr>
        <p:txBody>
          <a:bodyPr wrap="square" lIns="0" tIns="0" rIns="0" bIns="0" rtlCol="0"/>
          <a:lstStyle/>
          <a:p>
            <a:endParaRPr>
              <a:solidFill>
                <a:prstClr val="black"/>
              </a:solidFill>
            </a:endParaRPr>
          </a:p>
        </p:txBody>
      </p:sp>
      <p:sp>
        <p:nvSpPr>
          <p:cNvPr id="54" name="object 54"/>
          <p:cNvSpPr/>
          <p:nvPr/>
        </p:nvSpPr>
        <p:spPr>
          <a:xfrm>
            <a:off x="5535612" y="4473575"/>
            <a:ext cx="127000" cy="127000"/>
          </a:xfrm>
          <a:custGeom>
            <a:avLst/>
            <a:gdLst/>
            <a:ahLst/>
            <a:cxnLst/>
            <a:rect l="l" t="t" r="r" b="b"/>
            <a:pathLst>
              <a:path w="127000" h="127000">
                <a:moveTo>
                  <a:pt x="0" y="0"/>
                </a:moveTo>
                <a:lnTo>
                  <a:pt x="50800" y="63500"/>
                </a:lnTo>
                <a:lnTo>
                  <a:pt x="0" y="127000"/>
                </a:lnTo>
                <a:lnTo>
                  <a:pt x="127000" y="6350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55" name="object 55"/>
          <p:cNvSpPr/>
          <p:nvPr/>
        </p:nvSpPr>
        <p:spPr>
          <a:xfrm>
            <a:off x="4887912" y="4660900"/>
            <a:ext cx="749300" cy="0"/>
          </a:xfrm>
          <a:custGeom>
            <a:avLst/>
            <a:gdLst/>
            <a:ahLst/>
            <a:cxnLst/>
            <a:rect l="l" t="t" r="r" b="b"/>
            <a:pathLst>
              <a:path w="749300">
                <a:moveTo>
                  <a:pt x="0" y="0"/>
                </a:moveTo>
                <a:lnTo>
                  <a:pt x="749299" y="0"/>
                </a:lnTo>
              </a:path>
            </a:pathLst>
          </a:custGeom>
          <a:ln w="25399">
            <a:solidFill>
              <a:srgbClr val="000000"/>
            </a:solidFill>
          </a:ln>
        </p:spPr>
        <p:txBody>
          <a:bodyPr wrap="square" lIns="0" tIns="0" rIns="0" bIns="0" rtlCol="0"/>
          <a:lstStyle/>
          <a:p>
            <a:endParaRPr>
              <a:solidFill>
                <a:prstClr val="black"/>
              </a:solidFill>
            </a:endParaRPr>
          </a:p>
        </p:txBody>
      </p:sp>
      <p:sp>
        <p:nvSpPr>
          <p:cNvPr id="56" name="object 56"/>
          <p:cNvSpPr/>
          <p:nvPr/>
        </p:nvSpPr>
        <p:spPr>
          <a:xfrm>
            <a:off x="4862512" y="4597400"/>
            <a:ext cx="127000" cy="127000"/>
          </a:xfrm>
          <a:custGeom>
            <a:avLst/>
            <a:gdLst/>
            <a:ahLst/>
            <a:cxnLst/>
            <a:rect l="l" t="t" r="r" b="b"/>
            <a:pathLst>
              <a:path w="127000" h="127000">
                <a:moveTo>
                  <a:pt x="127000" y="0"/>
                </a:moveTo>
                <a:lnTo>
                  <a:pt x="0" y="63500"/>
                </a:lnTo>
                <a:lnTo>
                  <a:pt x="127000" y="127000"/>
                </a:lnTo>
                <a:lnTo>
                  <a:pt x="76200" y="63500"/>
                </a:lnTo>
                <a:lnTo>
                  <a:pt x="127000" y="0"/>
                </a:lnTo>
                <a:close/>
              </a:path>
            </a:pathLst>
          </a:custGeom>
          <a:solidFill>
            <a:srgbClr val="000000"/>
          </a:solidFill>
        </p:spPr>
        <p:txBody>
          <a:bodyPr wrap="square" lIns="0" tIns="0" rIns="0" bIns="0" rtlCol="0"/>
          <a:lstStyle/>
          <a:p>
            <a:endParaRPr>
              <a:solidFill>
                <a:prstClr val="black"/>
              </a:solidFill>
            </a:endParaRPr>
          </a:p>
        </p:txBody>
      </p:sp>
      <p:sp>
        <p:nvSpPr>
          <p:cNvPr id="57" name="object 57"/>
          <p:cNvSpPr/>
          <p:nvPr/>
        </p:nvSpPr>
        <p:spPr>
          <a:xfrm>
            <a:off x="5535612" y="4597400"/>
            <a:ext cx="127000" cy="127000"/>
          </a:xfrm>
          <a:custGeom>
            <a:avLst/>
            <a:gdLst/>
            <a:ahLst/>
            <a:cxnLst/>
            <a:rect l="l" t="t" r="r" b="b"/>
            <a:pathLst>
              <a:path w="127000" h="127000">
                <a:moveTo>
                  <a:pt x="0" y="0"/>
                </a:moveTo>
                <a:lnTo>
                  <a:pt x="50800" y="63500"/>
                </a:lnTo>
                <a:lnTo>
                  <a:pt x="0" y="127000"/>
                </a:lnTo>
                <a:lnTo>
                  <a:pt x="127000" y="63500"/>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58" name="object 58"/>
          <p:cNvSpPr/>
          <p:nvPr/>
        </p:nvSpPr>
        <p:spPr>
          <a:xfrm>
            <a:off x="1592264" y="4502151"/>
            <a:ext cx="663575" cy="339725"/>
          </a:xfrm>
          <a:custGeom>
            <a:avLst/>
            <a:gdLst/>
            <a:ahLst/>
            <a:cxnLst/>
            <a:rect l="l" t="t" r="r" b="b"/>
            <a:pathLst>
              <a:path w="663575" h="339725">
                <a:moveTo>
                  <a:pt x="0" y="339725"/>
                </a:moveTo>
                <a:lnTo>
                  <a:pt x="663575" y="339725"/>
                </a:lnTo>
                <a:lnTo>
                  <a:pt x="663575" y="0"/>
                </a:lnTo>
                <a:lnTo>
                  <a:pt x="0" y="0"/>
                </a:lnTo>
                <a:lnTo>
                  <a:pt x="0" y="339725"/>
                </a:lnTo>
                <a:close/>
              </a:path>
            </a:pathLst>
          </a:custGeom>
          <a:solidFill>
            <a:srgbClr val="FFFFFF"/>
          </a:solidFill>
        </p:spPr>
        <p:txBody>
          <a:bodyPr wrap="square" lIns="0" tIns="0" rIns="0" bIns="0" rtlCol="0"/>
          <a:lstStyle/>
          <a:p>
            <a:endParaRPr>
              <a:solidFill>
                <a:prstClr val="black"/>
              </a:solidFill>
            </a:endParaRPr>
          </a:p>
        </p:txBody>
      </p:sp>
      <p:sp>
        <p:nvSpPr>
          <p:cNvPr id="59" name="object 59"/>
          <p:cNvSpPr/>
          <p:nvPr/>
        </p:nvSpPr>
        <p:spPr>
          <a:xfrm>
            <a:off x="1592264" y="4502151"/>
            <a:ext cx="663575" cy="339725"/>
          </a:xfrm>
          <a:custGeom>
            <a:avLst/>
            <a:gdLst/>
            <a:ahLst/>
            <a:cxnLst/>
            <a:rect l="l" t="t" r="r" b="b"/>
            <a:pathLst>
              <a:path w="663575" h="339725">
                <a:moveTo>
                  <a:pt x="0" y="0"/>
                </a:moveTo>
                <a:lnTo>
                  <a:pt x="663574" y="0"/>
                </a:lnTo>
                <a:lnTo>
                  <a:pt x="663574" y="339724"/>
                </a:lnTo>
                <a:lnTo>
                  <a:pt x="0" y="339724"/>
                </a:lnTo>
                <a:lnTo>
                  <a:pt x="0" y="0"/>
                </a:lnTo>
                <a:close/>
              </a:path>
            </a:pathLst>
          </a:custGeom>
          <a:ln w="9524">
            <a:solidFill>
              <a:srgbClr val="000000"/>
            </a:solidFill>
          </a:ln>
        </p:spPr>
        <p:txBody>
          <a:bodyPr wrap="square" lIns="0" tIns="0" rIns="0" bIns="0" rtlCol="0"/>
          <a:lstStyle/>
          <a:p>
            <a:endParaRPr>
              <a:solidFill>
                <a:prstClr val="black"/>
              </a:solidFill>
            </a:endParaRPr>
          </a:p>
        </p:txBody>
      </p:sp>
      <p:sp>
        <p:nvSpPr>
          <p:cNvPr id="60" name="object 60"/>
          <p:cNvSpPr txBox="1"/>
          <p:nvPr/>
        </p:nvSpPr>
        <p:spPr>
          <a:xfrm>
            <a:off x="1671002" y="4547871"/>
            <a:ext cx="387350" cy="254635"/>
          </a:xfrm>
          <a:prstGeom prst="rect">
            <a:avLst/>
          </a:prstGeom>
        </p:spPr>
        <p:txBody>
          <a:bodyPr vert="horz" wrap="square" lIns="0" tIns="0" rIns="0" bIns="0" rtlCol="0">
            <a:spAutoFit/>
          </a:bodyPr>
          <a:lstStyle/>
          <a:p>
            <a:pPr marL="12700"/>
            <a:r>
              <a:rPr sz="1600" dirty="0">
                <a:solidFill>
                  <a:prstClr val="black"/>
                </a:solidFill>
                <a:latin typeface="Arial"/>
                <a:cs typeface="Arial"/>
              </a:rPr>
              <a:t>App</a:t>
            </a:r>
            <a:endParaRPr sz="1600">
              <a:solidFill>
                <a:prstClr val="black"/>
              </a:solidFill>
              <a:latin typeface="Arial"/>
              <a:cs typeface="Arial"/>
            </a:endParaRPr>
          </a:p>
        </p:txBody>
      </p:sp>
      <p:sp>
        <p:nvSpPr>
          <p:cNvPr id="61" name="object 61"/>
          <p:cNvSpPr/>
          <p:nvPr/>
        </p:nvSpPr>
        <p:spPr>
          <a:xfrm>
            <a:off x="2490784" y="4481956"/>
            <a:ext cx="403225" cy="7620"/>
          </a:xfrm>
          <a:custGeom>
            <a:avLst/>
            <a:gdLst/>
            <a:ahLst/>
            <a:cxnLst/>
            <a:rect l="l" t="t" r="r" b="b"/>
            <a:pathLst>
              <a:path w="403225" h="7620">
                <a:moveTo>
                  <a:pt x="0" y="7049"/>
                </a:moveTo>
                <a:lnTo>
                  <a:pt x="403232" y="0"/>
                </a:lnTo>
              </a:path>
            </a:pathLst>
          </a:custGeom>
          <a:ln w="25399">
            <a:solidFill>
              <a:srgbClr val="000000"/>
            </a:solidFill>
          </a:ln>
        </p:spPr>
        <p:txBody>
          <a:bodyPr wrap="square" lIns="0" tIns="0" rIns="0" bIns="0" rtlCol="0"/>
          <a:lstStyle/>
          <a:p>
            <a:endParaRPr>
              <a:solidFill>
                <a:prstClr val="black"/>
              </a:solidFill>
            </a:endParaRPr>
          </a:p>
        </p:txBody>
      </p:sp>
      <p:sp>
        <p:nvSpPr>
          <p:cNvPr id="62" name="object 62"/>
          <p:cNvSpPr/>
          <p:nvPr/>
        </p:nvSpPr>
        <p:spPr>
          <a:xfrm>
            <a:off x="2465387" y="4423740"/>
            <a:ext cx="128270" cy="127000"/>
          </a:xfrm>
          <a:custGeom>
            <a:avLst/>
            <a:gdLst/>
            <a:ahLst/>
            <a:cxnLst/>
            <a:rect l="l" t="t" r="r" b="b"/>
            <a:pathLst>
              <a:path w="128269" h="127000">
                <a:moveTo>
                  <a:pt x="125870" y="0"/>
                </a:moveTo>
                <a:lnTo>
                  <a:pt x="0" y="65709"/>
                </a:lnTo>
                <a:lnTo>
                  <a:pt x="128090" y="126974"/>
                </a:lnTo>
                <a:lnTo>
                  <a:pt x="76188" y="64376"/>
                </a:lnTo>
                <a:lnTo>
                  <a:pt x="125870" y="0"/>
                </a:lnTo>
                <a:close/>
              </a:path>
            </a:pathLst>
          </a:custGeom>
          <a:solidFill>
            <a:srgbClr val="000000"/>
          </a:solidFill>
        </p:spPr>
        <p:txBody>
          <a:bodyPr wrap="square" lIns="0" tIns="0" rIns="0" bIns="0" rtlCol="0"/>
          <a:lstStyle/>
          <a:p>
            <a:endParaRPr>
              <a:solidFill>
                <a:prstClr val="black"/>
              </a:solidFill>
            </a:endParaRPr>
          </a:p>
        </p:txBody>
      </p:sp>
      <p:sp>
        <p:nvSpPr>
          <p:cNvPr id="63" name="object 63"/>
          <p:cNvSpPr/>
          <p:nvPr/>
        </p:nvSpPr>
        <p:spPr>
          <a:xfrm>
            <a:off x="2791322" y="4420247"/>
            <a:ext cx="128270" cy="127000"/>
          </a:xfrm>
          <a:custGeom>
            <a:avLst/>
            <a:gdLst/>
            <a:ahLst/>
            <a:cxnLst/>
            <a:rect l="l" t="t" r="r" b="b"/>
            <a:pathLst>
              <a:path w="128269" h="127000">
                <a:moveTo>
                  <a:pt x="0" y="0"/>
                </a:moveTo>
                <a:lnTo>
                  <a:pt x="51902" y="62598"/>
                </a:lnTo>
                <a:lnTo>
                  <a:pt x="2219" y="126974"/>
                </a:lnTo>
                <a:lnTo>
                  <a:pt x="128089" y="61264"/>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64" name="object 64"/>
          <p:cNvSpPr/>
          <p:nvPr/>
        </p:nvSpPr>
        <p:spPr>
          <a:xfrm>
            <a:off x="2490784" y="4620068"/>
            <a:ext cx="403225" cy="7620"/>
          </a:xfrm>
          <a:custGeom>
            <a:avLst/>
            <a:gdLst/>
            <a:ahLst/>
            <a:cxnLst/>
            <a:rect l="l" t="t" r="r" b="b"/>
            <a:pathLst>
              <a:path w="403225" h="7620">
                <a:moveTo>
                  <a:pt x="0" y="7049"/>
                </a:moveTo>
                <a:lnTo>
                  <a:pt x="403232" y="0"/>
                </a:lnTo>
              </a:path>
            </a:pathLst>
          </a:custGeom>
          <a:ln w="25399">
            <a:solidFill>
              <a:srgbClr val="000000"/>
            </a:solidFill>
          </a:ln>
        </p:spPr>
        <p:txBody>
          <a:bodyPr wrap="square" lIns="0" tIns="0" rIns="0" bIns="0" rtlCol="0"/>
          <a:lstStyle/>
          <a:p>
            <a:endParaRPr>
              <a:solidFill>
                <a:prstClr val="black"/>
              </a:solidFill>
            </a:endParaRPr>
          </a:p>
        </p:txBody>
      </p:sp>
      <p:sp>
        <p:nvSpPr>
          <p:cNvPr id="65" name="object 65"/>
          <p:cNvSpPr/>
          <p:nvPr/>
        </p:nvSpPr>
        <p:spPr>
          <a:xfrm>
            <a:off x="2465387" y="4561852"/>
            <a:ext cx="128270" cy="127000"/>
          </a:xfrm>
          <a:custGeom>
            <a:avLst/>
            <a:gdLst/>
            <a:ahLst/>
            <a:cxnLst/>
            <a:rect l="l" t="t" r="r" b="b"/>
            <a:pathLst>
              <a:path w="128269" h="127000">
                <a:moveTo>
                  <a:pt x="125870" y="0"/>
                </a:moveTo>
                <a:lnTo>
                  <a:pt x="0" y="65709"/>
                </a:lnTo>
                <a:lnTo>
                  <a:pt x="128090" y="126987"/>
                </a:lnTo>
                <a:lnTo>
                  <a:pt x="76188" y="64376"/>
                </a:lnTo>
                <a:lnTo>
                  <a:pt x="125870" y="0"/>
                </a:lnTo>
                <a:close/>
              </a:path>
            </a:pathLst>
          </a:custGeom>
          <a:solidFill>
            <a:srgbClr val="000000"/>
          </a:solidFill>
        </p:spPr>
        <p:txBody>
          <a:bodyPr wrap="square" lIns="0" tIns="0" rIns="0" bIns="0" rtlCol="0"/>
          <a:lstStyle/>
          <a:p>
            <a:endParaRPr>
              <a:solidFill>
                <a:prstClr val="black"/>
              </a:solidFill>
            </a:endParaRPr>
          </a:p>
        </p:txBody>
      </p:sp>
      <p:sp>
        <p:nvSpPr>
          <p:cNvPr id="66" name="object 66"/>
          <p:cNvSpPr/>
          <p:nvPr/>
        </p:nvSpPr>
        <p:spPr>
          <a:xfrm>
            <a:off x="2791322" y="4558360"/>
            <a:ext cx="128270" cy="127000"/>
          </a:xfrm>
          <a:custGeom>
            <a:avLst/>
            <a:gdLst/>
            <a:ahLst/>
            <a:cxnLst/>
            <a:rect l="l" t="t" r="r" b="b"/>
            <a:pathLst>
              <a:path w="128269" h="127000">
                <a:moveTo>
                  <a:pt x="0" y="0"/>
                </a:moveTo>
                <a:lnTo>
                  <a:pt x="51902" y="62598"/>
                </a:lnTo>
                <a:lnTo>
                  <a:pt x="2219" y="126974"/>
                </a:lnTo>
                <a:lnTo>
                  <a:pt x="128089" y="61264"/>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67" name="object 67"/>
          <p:cNvSpPr/>
          <p:nvPr/>
        </p:nvSpPr>
        <p:spPr>
          <a:xfrm>
            <a:off x="2490784" y="4743894"/>
            <a:ext cx="403225" cy="7620"/>
          </a:xfrm>
          <a:custGeom>
            <a:avLst/>
            <a:gdLst/>
            <a:ahLst/>
            <a:cxnLst/>
            <a:rect l="l" t="t" r="r" b="b"/>
            <a:pathLst>
              <a:path w="403225" h="7620">
                <a:moveTo>
                  <a:pt x="0" y="7049"/>
                </a:moveTo>
                <a:lnTo>
                  <a:pt x="403232" y="0"/>
                </a:lnTo>
              </a:path>
            </a:pathLst>
          </a:custGeom>
          <a:ln w="25399">
            <a:solidFill>
              <a:srgbClr val="000000"/>
            </a:solidFill>
          </a:ln>
        </p:spPr>
        <p:txBody>
          <a:bodyPr wrap="square" lIns="0" tIns="0" rIns="0" bIns="0" rtlCol="0"/>
          <a:lstStyle/>
          <a:p>
            <a:endParaRPr>
              <a:solidFill>
                <a:prstClr val="black"/>
              </a:solidFill>
            </a:endParaRPr>
          </a:p>
        </p:txBody>
      </p:sp>
      <p:sp>
        <p:nvSpPr>
          <p:cNvPr id="68" name="object 68"/>
          <p:cNvSpPr/>
          <p:nvPr/>
        </p:nvSpPr>
        <p:spPr>
          <a:xfrm>
            <a:off x="2465387" y="4685677"/>
            <a:ext cx="128270" cy="127000"/>
          </a:xfrm>
          <a:custGeom>
            <a:avLst/>
            <a:gdLst/>
            <a:ahLst/>
            <a:cxnLst/>
            <a:rect l="l" t="t" r="r" b="b"/>
            <a:pathLst>
              <a:path w="128269" h="127000">
                <a:moveTo>
                  <a:pt x="125870" y="0"/>
                </a:moveTo>
                <a:lnTo>
                  <a:pt x="0" y="65709"/>
                </a:lnTo>
                <a:lnTo>
                  <a:pt x="128090" y="126974"/>
                </a:lnTo>
                <a:lnTo>
                  <a:pt x="76188" y="64376"/>
                </a:lnTo>
                <a:lnTo>
                  <a:pt x="125870" y="0"/>
                </a:lnTo>
                <a:close/>
              </a:path>
            </a:pathLst>
          </a:custGeom>
          <a:solidFill>
            <a:srgbClr val="000000"/>
          </a:solidFill>
        </p:spPr>
        <p:txBody>
          <a:bodyPr wrap="square" lIns="0" tIns="0" rIns="0" bIns="0" rtlCol="0"/>
          <a:lstStyle/>
          <a:p>
            <a:endParaRPr>
              <a:solidFill>
                <a:prstClr val="black"/>
              </a:solidFill>
            </a:endParaRPr>
          </a:p>
        </p:txBody>
      </p:sp>
      <p:sp>
        <p:nvSpPr>
          <p:cNvPr id="69" name="object 69"/>
          <p:cNvSpPr/>
          <p:nvPr/>
        </p:nvSpPr>
        <p:spPr>
          <a:xfrm>
            <a:off x="2791322" y="4682185"/>
            <a:ext cx="128270" cy="127000"/>
          </a:xfrm>
          <a:custGeom>
            <a:avLst/>
            <a:gdLst/>
            <a:ahLst/>
            <a:cxnLst/>
            <a:rect l="l" t="t" r="r" b="b"/>
            <a:pathLst>
              <a:path w="128269" h="127000">
                <a:moveTo>
                  <a:pt x="0" y="0"/>
                </a:moveTo>
                <a:lnTo>
                  <a:pt x="51902" y="62598"/>
                </a:lnTo>
                <a:lnTo>
                  <a:pt x="2219" y="126974"/>
                </a:lnTo>
                <a:lnTo>
                  <a:pt x="128089" y="61264"/>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70" name="object 70"/>
          <p:cNvSpPr/>
          <p:nvPr/>
        </p:nvSpPr>
        <p:spPr>
          <a:xfrm>
            <a:off x="7485223" y="3499591"/>
            <a:ext cx="514350" cy="445134"/>
          </a:xfrm>
          <a:custGeom>
            <a:avLst/>
            <a:gdLst/>
            <a:ahLst/>
            <a:cxnLst/>
            <a:rect l="l" t="t" r="r" b="b"/>
            <a:pathLst>
              <a:path w="514350" h="445135">
                <a:moveTo>
                  <a:pt x="0" y="444604"/>
                </a:moveTo>
                <a:lnTo>
                  <a:pt x="514027" y="0"/>
                </a:lnTo>
              </a:path>
            </a:pathLst>
          </a:custGeom>
          <a:ln w="25399">
            <a:solidFill>
              <a:srgbClr val="000000"/>
            </a:solidFill>
          </a:ln>
        </p:spPr>
        <p:txBody>
          <a:bodyPr wrap="square" lIns="0" tIns="0" rIns="0" bIns="0" rtlCol="0"/>
          <a:lstStyle/>
          <a:p>
            <a:endParaRPr>
              <a:solidFill>
                <a:prstClr val="black"/>
              </a:solidFill>
            </a:endParaRPr>
          </a:p>
        </p:txBody>
      </p:sp>
      <p:sp>
        <p:nvSpPr>
          <p:cNvPr id="71" name="object 71"/>
          <p:cNvSpPr/>
          <p:nvPr/>
        </p:nvSpPr>
        <p:spPr>
          <a:xfrm>
            <a:off x="7466013" y="3829711"/>
            <a:ext cx="137795" cy="131445"/>
          </a:xfrm>
          <a:custGeom>
            <a:avLst/>
            <a:gdLst/>
            <a:ahLst/>
            <a:cxnLst/>
            <a:rect l="l" t="t" r="r" b="b"/>
            <a:pathLst>
              <a:path w="137795" h="131445">
                <a:moveTo>
                  <a:pt x="54508" y="0"/>
                </a:moveTo>
                <a:lnTo>
                  <a:pt x="0" y="131102"/>
                </a:lnTo>
                <a:lnTo>
                  <a:pt x="137591" y="96050"/>
                </a:lnTo>
                <a:lnTo>
                  <a:pt x="57632" y="81254"/>
                </a:lnTo>
                <a:lnTo>
                  <a:pt x="54508" y="0"/>
                </a:lnTo>
                <a:close/>
              </a:path>
            </a:pathLst>
          </a:custGeom>
          <a:solidFill>
            <a:srgbClr val="000000"/>
          </a:solidFill>
        </p:spPr>
        <p:txBody>
          <a:bodyPr wrap="square" lIns="0" tIns="0" rIns="0" bIns="0" rtlCol="0"/>
          <a:lstStyle/>
          <a:p>
            <a:endParaRPr>
              <a:solidFill>
                <a:prstClr val="black"/>
              </a:solidFill>
            </a:endParaRPr>
          </a:p>
        </p:txBody>
      </p:sp>
      <p:sp>
        <p:nvSpPr>
          <p:cNvPr id="72" name="object 72"/>
          <p:cNvSpPr/>
          <p:nvPr/>
        </p:nvSpPr>
        <p:spPr>
          <a:xfrm>
            <a:off x="7880871" y="3482976"/>
            <a:ext cx="137795" cy="131445"/>
          </a:xfrm>
          <a:custGeom>
            <a:avLst/>
            <a:gdLst/>
            <a:ahLst/>
            <a:cxnLst/>
            <a:rect l="l" t="t" r="r" b="b"/>
            <a:pathLst>
              <a:path w="137795" h="131445">
                <a:moveTo>
                  <a:pt x="137591" y="0"/>
                </a:moveTo>
                <a:lnTo>
                  <a:pt x="0" y="35051"/>
                </a:lnTo>
                <a:lnTo>
                  <a:pt x="79959" y="49847"/>
                </a:lnTo>
                <a:lnTo>
                  <a:pt x="83083" y="131114"/>
                </a:lnTo>
                <a:lnTo>
                  <a:pt x="137591" y="0"/>
                </a:lnTo>
                <a:close/>
              </a:path>
            </a:pathLst>
          </a:custGeom>
          <a:solidFill>
            <a:srgbClr val="000000"/>
          </a:solidFill>
        </p:spPr>
        <p:txBody>
          <a:bodyPr wrap="square" lIns="0" tIns="0" rIns="0" bIns="0" rtlCol="0"/>
          <a:lstStyle/>
          <a:p>
            <a:endParaRPr>
              <a:solidFill>
                <a:prstClr val="black"/>
              </a:solidFill>
            </a:endParaRPr>
          </a:p>
        </p:txBody>
      </p:sp>
      <p:sp>
        <p:nvSpPr>
          <p:cNvPr id="73" name="object 73"/>
          <p:cNvSpPr/>
          <p:nvPr/>
        </p:nvSpPr>
        <p:spPr>
          <a:xfrm>
            <a:off x="7485250" y="3639260"/>
            <a:ext cx="514350" cy="443230"/>
          </a:xfrm>
          <a:custGeom>
            <a:avLst/>
            <a:gdLst/>
            <a:ahLst/>
            <a:cxnLst/>
            <a:rect l="l" t="t" r="r" b="b"/>
            <a:pathLst>
              <a:path w="514350" h="443229">
                <a:moveTo>
                  <a:pt x="0" y="443080"/>
                </a:moveTo>
                <a:lnTo>
                  <a:pt x="513973" y="0"/>
                </a:lnTo>
              </a:path>
            </a:pathLst>
          </a:custGeom>
          <a:ln w="25399">
            <a:solidFill>
              <a:srgbClr val="000000"/>
            </a:solidFill>
          </a:ln>
        </p:spPr>
        <p:txBody>
          <a:bodyPr wrap="square" lIns="0" tIns="0" rIns="0" bIns="0" rtlCol="0"/>
          <a:lstStyle/>
          <a:p>
            <a:endParaRPr>
              <a:solidFill>
                <a:prstClr val="black"/>
              </a:solidFill>
            </a:endParaRPr>
          </a:p>
        </p:txBody>
      </p:sp>
      <p:sp>
        <p:nvSpPr>
          <p:cNvPr id="74" name="object 74"/>
          <p:cNvSpPr/>
          <p:nvPr/>
        </p:nvSpPr>
        <p:spPr>
          <a:xfrm>
            <a:off x="7466013" y="3967912"/>
            <a:ext cx="137795" cy="131445"/>
          </a:xfrm>
          <a:custGeom>
            <a:avLst/>
            <a:gdLst/>
            <a:ahLst/>
            <a:cxnLst/>
            <a:rect l="l" t="t" r="r" b="b"/>
            <a:pathLst>
              <a:path w="137795" h="131445">
                <a:moveTo>
                  <a:pt x="54724" y="0"/>
                </a:moveTo>
                <a:lnTo>
                  <a:pt x="0" y="131013"/>
                </a:lnTo>
                <a:lnTo>
                  <a:pt x="137655" y="96189"/>
                </a:lnTo>
                <a:lnTo>
                  <a:pt x="57708" y="81254"/>
                </a:lnTo>
                <a:lnTo>
                  <a:pt x="54724" y="0"/>
                </a:lnTo>
                <a:close/>
              </a:path>
            </a:pathLst>
          </a:custGeom>
          <a:solidFill>
            <a:srgbClr val="000000"/>
          </a:solidFill>
        </p:spPr>
        <p:txBody>
          <a:bodyPr wrap="square" lIns="0" tIns="0" rIns="0" bIns="0" rtlCol="0"/>
          <a:lstStyle/>
          <a:p>
            <a:endParaRPr>
              <a:solidFill>
                <a:prstClr val="black"/>
              </a:solidFill>
            </a:endParaRPr>
          </a:p>
        </p:txBody>
      </p:sp>
      <p:sp>
        <p:nvSpPr>
          <p:cNvPr id="75" name="object 75"/>
          <p:cNvSpPr/>
          <p:nvPr/>
        </p:nvSpPr>
        <p:spPr>
          <a:xfrm>
            <a:off x="7880808" y="3622676"/>
            <a:ext cx="137795" cy="131445"/>
          </a:xfrm>
          <a:custGeom>
            <a:avLst/>
            <a:gdLst/>
            <a:ahLst/>
            <a:cxnLst/>
            <a:rect l="l" t="t" r="r" b="b"/>
            <a:pathLst>
              <a:path w="137795" h="131445">
                <a:moveTo>
                  <a:pt x="137655" y="0"/>
                </a:moveTo>
                <a:lnTo>
                  <a:pt x="0" y="34823"/>
                </a:lnTo>
                <a:lnTo>
                  <a:pt x="79933" y="49758"/>
                </a:lnTo>
                <a:lnTo>
                  <a:pt x="82930" y="131025"/>
                </a:lnTo>
                <a:lnTo>
                  <a:pt x="137655" y="0"/>
                </a:lnTo>
                <a:close/>
              </a:path>
            </a:pathLst>
          </a:custGeom>
          <a:solidFill>
            <a:srgbClr val="000000"/>
          </a:solidFill>
        </p:spPr>
        <p:txBody>
          <a:bodyPr wrap="square" lIns="0" tIns="0" rIns="0" bIns="0" rtlCol="0"/>
          <a:lstStyle/>
          <a:p>
            <a:endParaRPr>
              <a:solidFill>
                <a:prstClr val="black"/>
              </a:solidFill>
            </a:endParaRPr>
          </a:p>
        </p:txBody>
      </p:sp>
      <p:sp>
        <p:nvSpPr>
          <p:cNvPr id="76" name="object 76"/>
          <p:cNvSpPr/>
          <p:nvPr/>
        </p:nvSpPr>
        <p:spPr>
          <a:xfrm>
            <a:off x="7470935" y="3777404"/>
            <a:ext cx="514350" cy="445134"/>
          </a:xfrm>
          <a:custGeom>
            <a:avLst/>
            <a:gdLst/>
            <a:ahLst/>
            <a:cxnLst/>
            <a:rect l="l" t="t" r="r" b="b"/>
            <a:pathLst>
              <a:path w="514350" h="445135">
                <a:moveTo>
                  <a:pt x="0" y="444604"/>
                </a:moveTo>
                <a:lnTo>
                  <a:pt x="514027" y="0"/>
                </a:lnTo>
              </a:path>
            </a:pathLst>
          </a:custGeom>
          <a:ln w="25399">
            <a:solidFill>
              <a:srgbClr val="000000"/>
            </a:solidFill>
          </a:ln>
        </p:spPr>
        <p:txBody>
          <a:bodyPr wrap="square" lIns="0" tIns="0" rIns="0" bIns="0" rtlCol="0"/>
          <a:lstStyle/>
          <a:p>
            <a:endParaRPr>
              <a:solidFill>
                <a:prstClr val="black"/>
              </a:solidFill>
            </a:endParaRPr>
          </a:p>
        </p:txBody>
      </p:sp>
      <p:sp>
        <p:nvSpPr>
          <p:cNvPr id="77" name="object 77"/>
          <p:cNvSpPr/>
          <p:nvPr/>
        </p:nvSpPr>
        <p:spPr>
          <a:xfrm>
            <a:off x="7451726" y="4107523"/>
            <a:ext cx="137795" cy="131445"/>
          </a:xfrm>
          <a:custGeom>
            <a:avLst/>
            <a:gdLst/>
            <a:ahLst/>
            <a:cxnLst/>
            <a:rect l="l" t="t" r="r" b="b"/>
            <a:pathLst>
              <a:path w="137795" h="131445">
                <a:moveTo>
                  <a:pt x="54508" y="0"/>
                </a:moveTo>
                <a:lnTo>
                  <a:pt x="0" y="131102"/>
                </a:lnTo>
                <a:lnTo>
                  <a:pt x="137591" y="96050"/>
                </a:lnTo>
                <a:lnTo>
                  <a:pt x="57632" y="81254"/>
                </a:lnTo>
                <a:lnTo>
                  <a:pt x="54508" y="0"/>
                </a:lnTo>
                <a:close/>
              </a:path>
            </a:pathLst>
          </a:custGeom>
          <a:solidFill>
            <a:srgbClr val="000000"/>
          </a:solidFill>
        </p:spPr>
        <p:txBody>
          <a:bodyPr wrap="square" lIns="0" tIns="0" rIns="0" bIns="0" rtlCol="0"/>
          <a:lstStyle/>
          <a:p>
            <a:endParaRPr>
              <a:solidFill>
                <a:prstClr val="black"/>
              </a:solidFill>
            </a:endParaRPr>
          </a:p>
        </p:txBody>
      </p:sp>
      <p:sp>
        <p:nvSpPr>
          <p:cNvPr id="78" name="object 78"/>
          <p:cNvSpPr/>
          <p:nvPr/>
        </p:nvSpPr>
        <p:spPr>
          <a:xfrm>
            <a:off x="7866584" y="3760788"/>
            <a:ext cx="137795" cy="131445"/>
          </a:xfrm>
          <a:custGeom>
            <a:avLst/>
            <a:gdLst/>
            <a:ahLst/>
            <a:cxnLst/>
            <a:rect l="l" t="t" r="r" b="b"/>
            <a:pathLst>
              <a:path w="137795" h="131445">
                <a:moveTo>
                  <a:pt x="137591" y="0"/>
                </a:moveTo>
                <a:lnTo>
                  <a:pt x="0" y="35051"/>
                </a:lnTo>
                <a:lnTo>
                  <a:pt x="79959" y="49847"/>
                </a:lnTo>
                <a:lnTo>
                  <a:pt x="83070" y="131114"/>
                </a:lnTo>
                <a:lnTo>
                  <a:pt x="137591" y="0"/>
                </a:lnTo>
                <a:close/>
              </a:path>
            </a:pathLst>
          </a:custGeom>
          <a:solidFill>
            <a:srgbClr val="000000"/>
          </a:solidFill>
        </p:spPr>
        <p:txBody>
          <a:bodyPr wrap="square" lIns="0" tIns="0" rIns="0" bIns="0" rtlCol="0"/>
          <a:lstStyle/>
          <a:p>
            <a:endParaRPr>
              <a:solidFill>
                <a:prstClr val="black"/>
              </a:solidFill>
            </a:endParaRPr>
          </a:p>
        </p:txBody>
      </p:sp>
      <p:sp>
        <p:nvSpPr>
          <p:cNvPr id="79" name="object 79"/>
          <p:cNvSpPr/>
          <p:nvPr/>
        </p:nvSpPr>
        <p:spPr>
          <a:xfrm>
            <a:off x="7456648" y="4760066"/>
            <a:ext cx="514350" cy="445134"/>
          </a:xfrm>
          <a:custGeom>
            <a:avLst/>
            <a:gdLst/>
            <a:ahLst/>
            <a:cxnLst/>
            <a:rect l="l" t="t" r="r" b="b"/>
            <a:pathLst>
              <a:path w="514350" h="445135">
                <a:moveTo>
                  <a:pt x="0" y="0"/>
                </a:moveTo>
                <a:lnTo>
                  <a:pt x="514027" y="444604"/>
                </a:lnTo>
              </a:path>
            </a:pathLst>
          </a:custGeom>
          <a:ln w="25399">
            <a:solidFill>
              <a:srgbClr val="000000"/>
            </a:solidFill>
          </a:ln>
        </p:spPr>
        <p:txBody>
          <a:bodyPr wrap="square" lIns="0" tIns="0" rIns="0" bIns="0" rtlCol="0"/>
          <a:lstStyle/>
          <a:p>
            <a:endParaRPr>
              <a:solidFill>
                <a:prstClr val="black"/>
              </a:solidFill>
            </a:endParaRPr>
          </a:p>
        </p:txBody>
      </p:sp>
      <p:sp>
        <p:nvSpPr>
          <p:cNvPr id="80" name="object 80"/>
          <p:cNvSpPr/>
          <p:nvPr/>
        </p:nvSpPr>
        <p:spPr>
          <a:xfrm>
            <a:off x="7437438" y="4743451"/>
            <a:ext cx="137795" cy="131445"/>
          </a:xfrm>
          <a:custGeom>
            <a:avLst/>
            <a:gdLst/>
            <a:ahLst/>
            <a:cxnLst/>
            <a:rect l="l" t="t" r="r" b="b"/>
            <a:pathLst>
              <a:path w="137795" h="131445">
                <a:moveTo>
                  <a:pt x="0" y="0"/>
                </a:moveTo>
                <a:lnTo>
                  <a:pt x="54508" y="131114"/>
                </a:lnTo>
                <a:lnTo>
                  <a:pt x="57632" y="49847"/>
                </a:lnTo>
                <a:lnTo>
                  <a:pt x="137591" y="35051"/>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81" name="object 81"/>
          <p:cNvSpPr/>
          <p:nvPr/>
        </p:nvSpPr>
        <p:spPr>
          <a:xfrm>
            <a:off x="7852296" y="5090173"/>
            <a:ext cx="137795" cy="131445"/>
          </a:xfrm>
          <a:custGeom>
            <a:avLst/>
            <a:gdLst/>
            <a:ahLst/>
            <a:cxnLst/>
            <a:rect l="l" t="t" r="r" b="b"/>
            <a:pathLst>
              <a:path w="137795" h="131445">
                <a:moveTo>
                  <a:pt x="83083" y="0"/>
                </a:moveTo>
                <a:lnTo>
                  <a:pt x="79959" y="81267"/>
                </a:lnTo>
                <a:lnTo>
                  <a:pt x="0" y="96062"/>
                </a:lnTo>
                <a:lnTo>
                  <a:pt x="137591" y="131114"/>
                </a:lnTo>
                <a:lnTo>
                  <a:pt x="83083" y="0"/>
                </a:lnTo>
                <a:close/>
              </a:path>
            </a:pathLst>
          </a:custGeom>
          <a:solidFill>
            <a:srgbClr val="000000"/>
          </a:solidFill>
        </p:spPr>
        <p:txBody>
          <a:bodyPr wrap="square" lIns="0" tIns="0" rIns="0" bIns="0" rtlCol="0"/>
          <a:lstStyle/>
          <a:p>
            <a:endParaRPr>
              <a:solidFill>
                <a:prstClr val="black"/>
              </a:solidFill>
            </a:endParaRPr>
          </a:p>
        </p:txBody>
      </p:sp>
      <p:sp>
        <p:nvSpPr>
          <p:cNvPr id="82" name="object 82"/>
          <p:cNvSpPr/>
          <p:nvPr/>
        </p:nvSpPr>
        <p:spPr>
          <a:xfrm>
            <a:off x="7470935" y="4899766"/>
            <a:ext cx="514350" cy="445134"/>
          </a:xfrm>
          <a:custGeom>
            <a:avLst/>
            <a:gdLst/>
            <a:ahLst/>
            <a:cxnLst/>
            <a:rect l="l" t="t" r="r" b="b"/>
            <a:pathLst>
              <a:path w="514350" h="445135">
                <a:moveTo>
                  <a:pt x="0" y="0"/>
                </a:moveTo>
                <a:lnTo>
                  <a:pt x="514027" y="444604"/>
                </a:lnTo>
              </a:path>
            </a:pathLst>
          </a:custGeom>
          <a:ln w="25399">
            <a:solidFill>
              <a:srgbClr val="000000"/>
            </a:solidFill>
          </a:ln>
        </p:spPr>
        <p:txBody>
          <a:bodyPr wrap="square" lIns="0" tIns="0" rIns="0" bIns="0" rtlCol="0"/>
          <a:lstStyle/>
          <a:p>
            <a:endParaRPr>
              <a:solidFill>
                <a:prstClr val="black"/>
              </a:solidFill>
            </a:endParaRPr>
          </a:p>
        </p:txBody>
      </p:sp>
      <p:sp>
        <p:nvSpPr>
          <p:cNvPr id="83" name="object 83"/>
          <p:cNvSpPr/>
          <p:nvPr/>
        </p:nvSpPr>
        <p:spPr>
          <a:xfrm>
            <a:off x="7451726" y="4883151"/>
            <a:ext cx="137795" cy="131445"/>
          </a:xfrm>
          <a:custGeom>
            <a:avLst/>
            <a:gdLst/>
            <a:ahLst/>
            <a:cxnLst/>
            <a:rect l="l" t="t" r="r" b="b"/>
            <a:pathLst>
              <a:path w="137795" h="131445">
                <a:moveTo>
                  <a:pt x="0" y="0"/>
                </a:moveTo>
                <a:lnTo>
                  <a:pt x="54508" y="131114"/>
                </a:lnTo>
                <a:lnTo>
                  <a:pt x="57632" y="49847"/>
                </a:lnTo>
                <a:lnTo>
                  <a:pt x="137591" y="35051"/>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84" name="object 84"/>
          <p:cNvSpPr/>
          <p:nvPr/>
        </p:nvSpPr>
        <p:spPr>
          <a:xfrm>
            <a:off x="7866584" y="5229886"/>
            <a:ext cx="137795" cy="131445"/>
          </a:xfrm>
          <a:custGeom>
            <a:avLst/>
            <a:gdLst/>
            <a:ahLst/>
            <a:cxnLst/>
            <a:rect l="l" t="t" r="r" b="b"/>
            <a:pathLst>
              <a:path w="137795" h="131445">
                <a:moveTo>
                  <a:pt x="83070" y="0"/>
                </a:moveTo>
                <a:lnTo>
                  <a:pt x="79959" y="81254"/>
                </a:lnTo>
                <a:lnTo>
                  <a:pt x="0" y="96050"/>
                </a:lnTo>
                <a:lnTo>
                  <a:pt x="137591" y="131102"/>
                </a:lnTo>
                <a:lnTo>
                  <a:pt x="83070" y="0"/>
                </a:lnTo>
                <a:close/>
              </a:path>
            </a:pathLst>
          </a:custGeom>
          <a:solidFill>
            <a:srgbClr val="000000"/>
          </a:solidFill>
        </p:spPr>
        <p:txBody>
          <a:bodyPr wrap="square" lIns="0" tIns="0" rIns="0" bIns="0" rtlCol="0"/>
          <a:lstStyle/>
          <a:p>
            <a:endParaRPr>
              <a:solidFill>
                <a:prstClr val="black"/>
              </a:solidFill>
            </a:endParaRPr>
          </a:p>
        </p:txBody>
      </p:sp>
      <p:sp>
        <p:nvSpPr>
          <p:cNvPr id="85" name="object 85"/>
          <p:cNvSpPr/>
          <p:nvPr/>
        </p:nvSpPr>
        <p:spPr>
          <a:xfrm>
            <a:off x="7470935" y="5023591"/>
            <a:ext cx="514350" cy="445134"/>
          </a:xfrm>
          <a:custGeom>
            <a:avLst/>
            <a:gdLst/>
            <a:ahLst/>
            <a:cxnLst/>
            <a:rect l="l" t="t" r="r" b="b"/>
            <a:pathLst>
              <a:path w="514350" h="445135">
                <a:moveTo>
                  <a:pt x="0" y="0"/>
                </a:moveTo>
                <a:lnTo>
                  <a:pt x="514027" y="444604"/>
                </a:lnTo>
              </a:path>
            </a:pathLst>
          </a:custGeom>
          <a:ln w="25399">
            <a:solidFill>
              <a:srgbClr val="000000"/>
            </a:solidFill>
          </a:ln>
        </p:spPr>
        <p:txBody>
          <a:bodyPr wrap="square" lIns="0" tIns="0" rIns="0" bIns="0" rtlCol="0"/>
          <a:lstStyle/>
          <a:p>
            <a:endParaRPr>
              <a:solidFill>
                <a:prstClr val="black"/>
              </a:solidFill>
            </a:endParaRPr>
          </a:p>
        </p:txBody>
      </p:sp>
      <p:sp>
        <p:nvSpPr>
          <p:cNvPr id="86" name="object 86"/>
          <p:cNvSpPr/>
          <p:nvPr/>
        </p:nvSpPr>
        <p:spPr>
          <a:xfrm>
            <a:off x="7451726" y="5006976"/>
            <a:ext cx="137795" cy="131445"/>
          </a:xfrm>
          <a:custGeom>
            <a:avLst/>
            <a:gdLst/>
            <a:ahLst/>
            <a:cxnLst/>
            <a:rect l="l" t="t" r="r" b="b"/>
            <a:pathLst>
              <a:path w="137795" h="131445">
                <a:moveTo>
                  <a:pt x="0" y="0"/>
                </a:moveTo>
                <a:lnTo>
                  <a:pt x="54508" y="131102"/>
                </a:lnTo>
                <a:lnTo>
                  <a:pt x="57632" y="49847"/>
                </a:lnTo>
                <a:lnTo>
                  <a:pt x="137591" y="35051"/>
                </a:lnTo>
                <a:lnTo>
                  <a:pt x="0" y="0"/>
                </a:lnTo>
                <a:close/>
              </a:path>
            </a:pathLst>
          </a:custGeom>
          <a:solidFill>
            <a:srgbClr val="000000"/>
          </a:solidFill>
        </p:spPr>
        <p:txBody>
          <a:bodyPr wrap="square" lIns="0" tIns="0" rIns="0" bIns="0" rtlCol="0"/>
          <a:lstStyle/>
          <a:p>
            <a:endParaRPr>
              <a:solidFill>
                <a:prstClr val="black"/>
              </a:solidFill>
            </a:endParaRPr>
          </a:p>
        </p:txBody>
      </p:sp>
      <p:sp>
        <p:nvSpPr>
          <p:cNvPr id="87" name="object 87"/>
          <p:cNvSpPr/>
          <p:nvPr/>
        </p:nvSpPr>
        <p:spPr>
          <a:xfrm>
            <a:off x="7866584" y="5353698"/>
            <a:ext cx="137795" cy="131445"/>
          </a:xfrm>
          <a:custGeom>
            <a:avLst/>
            <a:gdLst/>
            <a:ahLst/>
            <a:cxnLst/>
            <a:rect l="l" t="t" r="r" b="b"/>
            <a:pathLst>
              <a:path w="137795" h="131445">
                <a:moveTo>
                  <a:pt x="83070" y="0"/>
                </a:moveTo>
                <a:lnTo>
                  <a:pt x="79959" y="81267"/>
                </a:lnTo>
                <a:lnTo>
                  <a:pt x="0" y="96062"/>
                </a:lnTo>
                <a:lnTo>
                  <a:pt x="137591" y="131114"/>
                </a:lnTo>
                <a:lnTo>
                  <a:pt x="83070" y="0"/>
                </a:lnTo>
                <a:close/>
              </a:path>
            </a:pathLst>
          </a:custGeom>
          <a:solidFill>
            <a:srgbClr val="000000"/>
          </a:solidFill>
        </p:spPr>
        <p:txBody>
          <a:bodyPr wrap="square" lIns="0" tIns="0" rIns="0" bIns="0" rtlCol="0"/>
          <a:lstStyle/>
          <a:p>
            <a:endParaRPr>
              <a:solidFill>
                <a:prstClr val="black"/>
              </a:solidFill>
            </a:endParaRPr>
          </a:p>
        </p:txBody>
      </p:sp>
      <p:sp>
        <p:nvSpPr>
          <p:cNvPr id="88" name="object 88"/>
          <p:cNvSpPr txBox="1"/>
          <p:nvPr/>
        </p:nvSpPr>
        <p:spPr>
          <a:xfrm>
            <a:off x="1822452" y="698502"/>
            <a:ext cx="8637002" cy="1515800"/>
          </a:xfrm>
          <a:prstGeom prst="rect">
            <a:avLst/>
          </a:prstGeom>
        </p:spPr>
        <p:txBody>
          <a:bodyPr vert="horz" wrap="square" lIns="0" tIns="0" rIns="0" bIns="0" rtlCol="0">
            <a:spAutoFit/>
          </a:bodyPr>
          <a:lstStyle/>
          <a:p>
            <a:pPr marL="241300" indent="-228600">
              <a:buFont typeface="Arial"/>
              <a:buChar char="§"/>
              <a:tabLst>
                <a:tab pos="241300" algn="l"/>
              </a:tabLst>
            </a:pPr>
            <a:r>
              <a:rPr sz="2000" b="1" dirty="0">
                <a:solidFill>
                  <a:prstClr val="black"/>
                </a:solidFill>
                <a:latin typeface="Arial"/>
                <a:cs typeface="Arial"/>
              </a:rPr>
              <a:t>A Spark application is initiated from a driver</a:t>
            </a:r>
            <a:r>
              <a:rPr sz="2000" b="1" spc="-110" dirty="0">
                <a:solidFill>
                  <a:prstClr val="black"/>
                </a:solidFill>
                <a:latin typeface="Arial"/>
                <a:cs typeface="Arial"/>
              </a:rPr>
              <a:t> </a:t>
            </a:r>
            <a:r>
              <a:rPr sz="2000" b="1" dirty="0">
                <a:solidFill>
                  <a:prstClr val="black"/>
                </a:solidFill>
                <a:latin typeface="Arial"/>
                <a:cs typeface="Arial"/>
              </a:rPr>
              <a:t>program</a:t>
            </a:r>
            <a:endParaRPr sz="2000" dirty="0">
              <a:solidFill>
                <a:prstClr val="black"/>
              </a:solidFill>
              <a:latin typeface="Arial"/>
              <a:cs typeface="Arial"/>
            </a:endParaRPr>
          </a:p>
          <a:p>
            <a:pPr>
              <a:spcBef>
                <a:spcPts val="40"/>
              </a:spcBef>
              <a:buFont typeface="Arial"/>
              <a:buChar char="§"/>
            </a:pPr>
            <a:endParaRPr sz="2050" dirty="0">
              <a:solidFill>
                <a:prstClr val="black"/>
              </a:solidFill>
              <a:latin typeface="Times New Roman"/>
              <a:cs typeface="Times New Roman"/>
            </a:endParaRPr>
          </a:p>
          <a:p>
            <a:pPr marL="241300" marR="5080" indent="-228600">
              <a:buFont typeface="Arial"/>
              <a:buChar char="§"/>
              <a:tabLst>
                <a:tab pos="241300" algn="l"/>
              </a:tabLst>
            </a:pPr>
            <a:r>
              <a:rPr sz="2000" b="1" dirty="0">
                <a:solidFill>
                  <a:prstClr val="black"/>
                </a:solidFill>
                <a:latin typeface="Arial"/>
                <a:cs typeface="Arial"/>
              </a:rPr>
              <a:t>Each Spark application runs as a set of processes coordinated by</a:t>
            </a:r>
            <a:r>
              <a:rPr sz="2000" b="1" spc="-114" dirty="0">
                <a:solidFill>
                  <a:prstClr val="black"/>
                </a:solidFill>
                <a:latin typeface="Arial"/>
                <a:cs typeface="Arial"/>
              </a:rPr>
              <a:t> </a:t>
            </a:r>
            <a:r>
              <a:rPr sz="2000" b="1" dirty="0">
                <a:solidFill>
                  <a:prstClr val="black"/>
                </a:solidFill>
                <a:latin typeface="Arial"/>
                <a:cs typeface="Arial"/>
              </a:rPr>
              <a:t>the  Spark context object </a:t>
            </a:r>
            <a:r>
              <a:rPr sz="2000" dirty="0">
                <a:solidFill>
                  <a:prstClr val="black"/>
                </a:solidFill>
                <a:latin typeface="Arial"/>
                <a:cs typeface="Arial"/>
              </a:rPr>
              <a:t>(driver</a:t>
            </a:r>
            <a:r>
              <a:rPr sz="2000" spc="-105" dirty="0">
                <a:solidFill>
                  <a:prstClr val="black"/>
                </a:solidFill>
                <a:latin typeface="Arial"/>
                <a:cs typeface="Arial"/>
              </a:rPr>
              <a:t> </a:t>
            </a:r>
            <a:r>
              <a:rPr sz="2000" dirty="0">
                <a:solidFill>
                  <a:prstClr val="black"/>
                </a:solidFill>
                <a:latin typeface="Arial"/>
                <a:cs typeface="Arial"/>
              </a:rPr>
              <a:t>program)</a:t>
            </a:r>
          </a:p>
          <a:p>
            <a:pPr marL="355600"/>
            <a:r>
              <a:rPr dirty="0">
                <a:solidFill>
                  <a:prstClr val="black"/>
                </a:solidFill>
                <a:latin typeface="Arial"/>
                <a:cs typeface="Arial"/>
              </a:rPr>
              <a:t>–  Spark context connects to Cluster Manager (standalone,</a:t>
            </a:r>
            <a:r>
              <a:rPr spc="-265" dirty="0">
                <a:solidFill>
                  <a:prstClr val="black"/>
                </a:solidFill>
                <a:latin typeface="Arial"/>
                <a:cs typeface="Arial"/>
              </a:rPr>
              <a:t> </a:t>
            </a:r>
            <a:r>
              <a:rPr spc="-5" dirty="0">
                <a:solidFill>
                  <a:prstClr val="black"/>
                </a:solidFill>
                <a:latin typeface="Arial"/>
                <a:cs typeface="Arial"/>
              </a:rPr>
              <a:t>Mesos/Yarn)</a:t>
            </a:r>
            <a:endParaRPr dirty="0">
              <a:solidFill>
                <a:prstClr val="black"/>
              </a:solidFill>
              <a:latin typeface="Arial"/>
              <a:cs typeface="Arial"/>
            </a:endParaRPr>
          </a:p>
        </p:txBody>
      </p:sp>
      <p:sp>
        <p:nvSpPr>
          <p:cNvPr id="89" name="object 89"/>
          <p:cNvSpPr txBox="1"/>
          <p:nvPr/>
        </p:nvSpPr>
        <p:spPr>
          <a:xfrm>
            <a:off x="2165350" y="2179187"/>
            <a:ext cx="5222240" cy="836294"/>
          </a:xfrm>
          <a:prstGeom prst="rect">
            <a:avLst/>
          </a:prstGeom>
        </p:spPr>
        <p:txBody>
          <a:bodyPr vert="horz" wrap="square" lIns="0" tIns="0" rIns="0" bIns="0" rtlCol="0">
            <a:spAutoFit/>
          </a:bodyPr>
          <a:lstStyle/>
          <a:p>
            <a:pPr marL="266700" marR="5080" indent="-254000">
              <a:lnSpc>
                <a:spcPct val="101899"/>
              </a:lnSpc>
              <a:buFontTx/>
              <a:buChar char="–"/>
              <a:tabLst>
                <a:tab pos="241300" algn="l"/>
              </a:tabLst>
            </a:pPr>
            <a:r>
              <a:rPr dirty="0">
                <a:solidFill>
                  <a:prstClr val="black"/>
                </a:solidFill>
                <a:latin typeface="Arial"/>
                <a:cs typeface="Arial"/>
              </a:rPr>
              <a:t>Spark context acquires executors (JVM</a:t>
            </a:r>
            <a:r>
              <a:rPr spc="-105" dirty="0">
                <a:solidFill>
                  <a:prstClr val="black"/>
                </a:solidFill>
                <a:latin typeface="Arial"/>
                <a:cs typeface="Arial"/>
              </a:rPr>
              <a:t> </a:t>
            </a:r>
            <a:r>
              <a:rPr dirty="0">
                <a:solidFill>
                  <a:prstClr val="black"/>
                </a:solidFill>
                <a:latin typeface="Arial"/>
                <a:cs typeface="Arial"/>
              </a:rPr>
              <a:t>instance)  on worker</a:t>
            </a:r>
            <a:r>
              <a:rPr spc="-100" dirty="0">
                <a:solidFill>
                  <a:prstClr val="black"/>
                </a:solidFill>
                <a:latin typeface="Arial"/>
                <a:cs typeface="Arial"/>
              </a:rPr>
              <a:t> </a:t>
            </a:r>
            <a:r>
              <a:rPr dirty="0">
                <a:solidFill>
                  <a:prstClr val="black"/>
                </a:solidFill>
                <a:latin typeface="Arial"/>
                <a:cs typeface="Arial"/>
              </a:rPr>
              <a:t>nodes</a:t>
            </a:r>
          </a:p>
          <a:p>
            <a:pPr marL="241300" indent="-228600">
              <a:lnSpc>
                <a:spcPts val="2100"/>
              </a:lnSpc>
              <a:buFontTx/>
              <a:buChar char="–"/>
              <a:tabLst>
                <a:tab pos="241300" algn="l"/>
              </a:tabLst>
            </a:pPr>
            <a:r>
              <a:rPr dirty="0">
                <a:solidFill>
                  <a:prstClr val="black"/>
                </a:solidFill>
                <a:latin typeface="Arial"/>
                <a:cs typeface="Arial"/>
              </a:rPr>
              <a:t>Spark context sends tasks to the</a:t>
            </a:r>
            <a:r>
              <a:rPr spc="-105" dirty="0">
                <a:solidFill>
                  <a:prstClr val="black"/>
                </a:solidFill>
                <a:latin typeface="Arial"/>
                <a:cs typeface="Arial"/>
              </a:rPr>
              <a:t> </a:t>
            </a:r>
            <a:r>
              <a:rPr dirty="0">
                <a:solidFill>
                  <a:prstClr val="black"/>
                </a:solidFill>
                <a:latin typeface="Arial"/>
                <a:cs typeface="Arial"/>
              </a:rPr>
              <a:t>executors</a:t>
            </a:r>
          </a:p>
        </p:txBody>
      </p:sp>
    </p:spTree>
    <p:extLst>
      <p:ext uri="{BB962C8B-B14F-4D97-AF65-F5344CB8AC3E}">
        <p14:creationId xmlns:p14="http://schemas.microsoft.com/office/powerpoint/2010/main" val="7071117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485" y="891970"/>
            <a:ext cx="13127576" cy="814760"/>
          </a:xfrm>
        </p:spPr>
        <p:txBody>
          <a:bodyPr/>
          <a:lstStyle/>
          <a:p>
            <a:r>
              <a:rPr lang="en-US" dirty="0" smtClean="0"/>
              <a:t>What is data science?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33010" y="1982691"/>
            <a:ext cx="4411579" cy="4210313"/>
          </a:xfrm>
        </p:spPr>
      </p:pic>
    </p:spTree>
    <p:extLst>
      <p:ext uri="{BB962C8B-B14F-4D97-AF65-F5344CB8AC3E}">
        <p14:creationId xmlns:p14="http://schemas.microsoft.com/office/powerpoint/2010/main" val="738055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38200" y="269660"/>
            <a:ext cx="10287000" cy="609398"/>
          </a:xfrm>
          <a:prstGeom prst="rect">
            <a:avLst/>
          </a:prstGeom>
        </p:spPr>
        <p:txBody>
          <a:bodyPr vert="horz" wrap="square" lIns="0" tIns="0" rIns="0" bIns="0" rtlCol="0">
            <a:spAutoFit/>
          </a:bodyPr>
          <a:lstStyle/>
          <a:p>
            <a:pPr marL="12700"/>
            <a:r>
              <a:rPr spc="-5" dirty="0"/>
              <a:t>Resilient Distributed</a:t>
            </a:r>
            <a:r>
              <a:rPr spc="-20" dirty="0"/>
              <a:t> </a:t>
            </a:r>
            <a:r>
              <a:rPr dirty="0"/>
              <a:t>Datasets</a:t>
            </a:r>
          </a:p>
        </p:txBody>
      </p:sp>
      <p:sp>
        <p:nvSpPr>
          <p:cNvPr id="4" name="object 4"/>
          <p:cNvSpPr txBox="1"/>
          <p:nvPr/>
        </p:nvSpPr>
        <p:spPr>
          <a:xfrm>
            <a:off x="3771901" y="5607051"/>
            <a:ext cx="948055" cy="782265"/>
          </a:xfrm>
          <a:prstGeom prst="rect">
            <a:avLst/>
          </a:prstGeom>
          <a:ln w="9524">
            <a:solidFill>
              <a:srgbClr val="000000"/>
            </a:solidFill>
          </a:ln>
        </p:spPr>
        <p:txBody>
          <a:bodyPr vert="horz" wrap="square" lIns="0" tIns="50800" rIns="0" bIns="0" rtlCol="0">
            <a:spAutoFit/>
          </a:bodyPr>
          <a:lstStyle/>
          <a:p>
            <a:pPr marL="86360" marR="86995" algn="just">
              <a:lnSpc>
                <a:spcPts val="1900"/>
              </a:lnSpc>
              <a:spcBef>
                <a:spcPts val="400"/>
              </a:spcBef>
            </a:pPr>
            <a:r>
              <a:rPr sz="1600" dirty="0">
                <a:solidFill>
                  <a:prstClr val="black"/>
                </a:solidFill>
                <a:latin typeface="Arial"/>
                <a:cs typeface="Arial"/>
              </a:rPr>
              <a:t>Mokhtar  Jacques  Dirk</a:t>
            </a:r>
            <a:endParaRPr sz="1600">
              <a:solidFill>
                <a:prstClr val="black"/>
              </a:solidFill>
              <a:latin typeface="Arial"/>
              <a:cs typeface="Arial"/>
            </a:endParaRPr>
          </a:p>
        </p:txBody>
      </p:sp>
      <p:sp>
        <p:nvSpPr>
          <p:cNvPr id="5" name="object 5"/>
          <p:cNvSpPr txBox="1"/>
          <p:nvPr/>
        </p:nvSpPr>
        <p:spPr>
          <a:xfrm>
            <a:off x="5343526" y="5607051"/>
            <a:ext cx="765175" cy="782265"/>
          </a:xfrm>
          <a:prstGeom prst="rect">
            <a:avLst/>
          </a:prstGeom>
          <a:ln w="9524">
            <a:solidFill>
              <a:srgbClr val="000000"/>
            </a:solidFill>
          </a:ln>
        </p:spPr>
        <p:txBody>
          <a:bodyPr vert="horz" wrap="square" lIns="0" tIns="50800" rIns="0" bIns="0" rtlCol="0">
            <a:spAutoFit/>
          </a:bodyPr>
          <a:lstStyle/>
          <a:p>
            <a:pPr marL="86360" marR="85090">
              <a:lnSpc>
                <a:spcPts val="1900"/>
              </a:lnSpc>
              <a:spcBef>
                <a:spcPts val="400"/>
              </a:spcBef>
            </a:pPr>
            <a:r>
              <a:rPr sz="1600" dirty="0">
                <a:solidFill>
                  <a:prstClr val="black"/>
                </a:solidFill>
                <a:latin typeface="Arial"/>
                <a:cs typeface="Arial"/>
              </a:rPr>
              <a:t>Cindy  </a:t>
            </a:r>
            <a:r>
              <a:rPr sz="1600" spc="-5" dirty="0">
                <a:solidFill>
                  <a:prstClr val="black"/>
                </a:solidFill>
                <a:latin typeface="Arial"/>
                <a:cs typeface="Arial"/>
              </a:rPr>
              <a:t>Dan  </a:t>
            </a:r>
            <a:r>
              <a:rPr sz="1600" dirty="0">
                <a:solidFill>
                  <a:prstClr val="black"/>
                </a:solidFill>
                <a:latin typeface="Arial"/>
                <a:cs typeface="Arial"/>
              </a:rPr>
              <a:t>Susan</a:t>
            </a:r>
            <a:endParaRPr sz="1600">
              <a:solidFill>
                <a:prstClr val="black"/>
              </a:solidFill>
              <a:latin typeface="Arial"/>
              <a:cs typeface="Arial"/>
            </a:endParaRPr>
          </a:p>
        </p:txBody>
      </p:sp>
      <p:sp>
        <p:nvSpPr>
          <p:cNvPr id="6" name="object 6"/>
          <p:cNvSpPr txBox="1"/>
          <p:nvPr/>
        </p:nvSpPr>
        <p:spPr>
          <a:xfrm>
            <a:off x="6731001" y="5607051"/>
            <a:ext cx="948055" cy="782265"/>
          </a:xfrm>
          <a:prstGeom prst="rect">
            <a:avLst/>
          </a:prstGeom>
          <a:ln w="9524">
            <a:solidFill>
              <a:srgbClr val="000000"/>
            </a:solidFill>
          </a:ln>
        </p:spPr>
        <p:txBody>
          <a:bodyPr vert="horz" wrap="square" lIns="0" tIns="50800" rIns="0" bIns="0" rtlCol="0">
            <a:spAutoFit/>
          </a:bodyPr>
          <a:lstStyle/>
          <a:p>
            <a:pPr marL="86360" marR="86995">
              <a:lnSpc>
                <a:spcPts val="1900"/>
              </a:lnSpc>
              <a:spcBef>
                <a:spcPts val="400"/>
              </a:spcBef>
            </a:pPr>
            <a:r>
              <a:rPr sz="1600" dirty="0">
                <a:solidFill>
                  <a:prstClr val="black"/>
                </a:solidFill>
                <a:latin typeface="Arial"/>
                <a:cs typeface="Arial"/>
              </a:rPr>
              <a:t>Dirk  Frank  Jacques</a:t>
            </a:r>
            <a:endParaRPr sz="1600">
              <a:solidFill>
                <a:prstClr val="black"/>
              </a:solidFill>
              <a:latin typeface="Arial"/>
              <a:cs typeface="Arial"/>
            </a:endParaRPr>
          </a:p>
        </p:txBody>
      </p:sp>
      <p:sp>
        <p:nvSpPr>
          <p:cNvPr id="7" name="object 7"/>
          <p:cNvSpPr txBox="1"/>
          <p:nvPr/>
        </p:nvSpPr>
        <p:spPr>
          <a:xfrm>
            <a:off x="3776028" y="5306696"/>
            <a:ext cx="940435" cy="254635"/>
          </a:xfrm>
          <a:prstGeom prst="rect">
            <a:avLst/>
          </a:prstGeom>
        </p:spPr>
        <p:txBody>
          <a:bodyPr vert="horz" wrap="square" lIns="0" tIns="0" rIns="0" bIns="0" rtlCol="0">
            <a:spAutoFit/>
          </a:bodyPr>
          <a:lstStyle/>
          <a:p>
            <a:pPr marL="12700"/>
            <a:r>
              <a:rPr sz="1600" dirty="0">
                <a:solidFill>
                  <a:prstClr val="black"/>
                </a:solidFill>
                <a:latin typeface="Arial"/>
                <a:cs typeface="Arial"/>
              </a:rPr>
              <a:t>Partition</a:t>
            </a:r>
            <a:r>
              <a:rPr sz="1600" spc="-100" dirty="0">
                <a:solidFill>
                  <a:prstClr val="black"/>
                </a:solidFill>
                <a:latin typeface="Arial"/>
                <a:cs typeface="Arial"/>
              </a:rPr>
              <a:t> </a:t>
            </a:r>
            <a:r>
              <a:rPr sz="1600" dirty="0">
                <a:solidFill>
                  <a:prstClr val="black"/>
                </a:solidFill>
                <a:latin typeface="Arial"/>
                <a:cs typeface="Arial"/>
              </a:rPr>
              <a:t>1</a:t>
            </a:r>
            <a:endParaRPr sz="1600">
              <a:solidFill>
                <a:prstClr val="black"/>
              </a:solidFill>
              <a:latin typeface="Arial"/>
              <a:cs typeface="Arial"/>
            </a:endParaRPr>
          </a:p>
        </p:txBody>
      </p:sp>
      <p:sp>
        <p:nvSpPr>
          <p:cNvPr id="8" name="object 8"/>
          <p:cNvSpPr txBox="1"/>
          <p:nvPr/>
        </p:nvSpPr>
        <p:spPr>
          <a:xfrm>
            <a:off x="5292091" y="5309871"/>
            <a:ext cx="940435" cy="254635"/>
          </a:xfrm>
          <a:prstGeom prst="rect">
            <a:avLst/>
          </a:prstGeom>
        </p:spPr>
        <p:txBody>
          <a:bodyPr vert="horz" wrap="square" lIns="0" tIns="0" rIns="0" bIns="0" rtlCol="0">
            <a:spAutoFit/>
          </a:bodyPr>
          <a:lstStyle/>
          <a:p>
            <a:pPr marL="12700"/>
            <a:r>
              <a:rPr sz="1600" dirty="0">
                <a:solidFill>
                  <a:prstClr val="black"/>
                </a:solidFill>
                <a:latin typeface="Arial"/>
                <a:cs typeface="Arial"/>
              </a:rPr>
              <a:t>Partition</a:t>
            </a:r>
            <a:r>
              <a:rPr sz="1600" spc="-100" dirty="0">
                <a:solidFill>
                  <a:prstClr val="black"/>
                </a:solidFill>
                <a:latin typeface="Arial"/>
                <a:cs typeface="Arial"/>
              </a:rPr>
              <a:t> </a:t>
            </a:r>
            <a:r>
              <a:rPr sz="1600" dirty="0">
                <a:solidFill>
                  <a:prstClr val="black"/>
                </a:solidFill>
                <a:latin typeface="Arial"/>
                <a:cs typeface="Arial"/>
              </a:rPr>
              <a:t>2</a:t>
            </a:r>
            <a:endParaRPr sz="1600">
              <a:solidFill>
                <a:prstClr val="black"/>
              </a:solidFill>
              <a:latin typeface="Arial"/>
              <a:cs typeface="Arial"/>
            </a:endParaRPr>
          </a:p>
        </p:txBody>
      </p:sp>
      <p:sp>
        <p:nvSpPr>
          <p:cNvPr id="9" name="object 9"/>
          <p:cNvSpPr txBox="1"/>
          <p:nvPr/>
        </p:nvSpPr>
        <p:spPr>
          <a:xfrm>
            <a:off x="6719253" y="5313046"/>
            <a:ext cx="940435" cy="254635"/>
          </a:xfrm>
          <a:prstGeom prst="rect">
            <a:avLst/>
          </a:prstGeom>
        </p:spPr>
        <p:txBody>
          <a:bodyPr vert="horz" wrap="square" lIns="0" tIns="0" rIns="0" bIns="0" rtlCol="0">
            <a:spAutoFit/>
          </a:bodyPr>
          <a:lstStyle/>
          <a:p>
            <a:pPr marL="12700"/>
            <a:r>
              <a:rPr sz="1600" dirty="0">
                <a:solidFill>
                  <a:prstClr val="black"/>
                </a:solidFill>
                <a:latin typeface="Arial"/>
                <a:cs typeface="Arial"/>
              </a:rPr>
              <a:t>Partition</a:t>
            </a:r>
            <a:r>
              <a:rPr sz="1600" spc="-100" dirty="0">
                <a:solidFill>
                  <a:prstClr val="black"/>
                </a:solidFill>
                <a:latin typeface="Arial"/>
                <a:cs typeface="Arial"/>
              </a:rPr>
              <a:t> </a:t>
            </a:r>
            <a:r>
              <a:rPr sz="1600" dirty="0">
                <a:solidFill>
                  <a:prstClr val="black"/>
                </a:solidFill>
                <a:latin typeface="Arial"/>
                <a:cs typeface="Arial"/>
              </a:rPr>
              <a:t>3</a:t>
            </a:r>
            <a:endParaRPr sz="1600">
              <a:solidFill>
                <a:prstClr val="black"/>
              </a:solidFill>
              <a:latin typeface="Arial"/>
              <a:cs typeface="Arial"/>
            </a:endParaRPr>
          </a:p>
        </p:txBody>
      </p:sp>
      <p:sp>
        <p:nvSpPr>
          <p:cNvPr id="10" name="object 10"/>
          <p:cNvSpPr txBox="1"/>
          <p:nvPr/>
        </p:nvSpPr>
        <p:spPr>
          <a:xfrm>
            <a:off x="2601277" y="5732146"/>
            <a:ext cx="669290" cy="254635"/>
          </a:xfrm>
          <a:prstGeom prst="rect">
            <a:avLst/>
          </a:prstGeom>
        </p:spPr>
        <p:txBody>
          <a:bodyPr vert="horz" wrap="square" lIns="0" tIns="0" rIns="0" bIns="0" rtlCol="0">
            <a:spAutoFit/>
          </a:bodyPr>
          <a:lstStyle/>
          <a:p>
            <a:pPr marL="12700"/>
            <a:r>
              <a:rPr sz="1600" dirty="0">
                <a:solidFill>
                  <a:prstClr val="black"/>
                </a:solidFill>
                <a:latin typeface="Arial"/>
                <a:cs typeface="Arial"/>
              </a:rPr>
              <a:t>Names</a:t>
            </a:r>
            <a:endParaRPr sz="1600">
              <a:solidFill>
                <a:prstClr val="black"/>
              </a:solidFill>
              <a:latin typeface="Arial"/>
              <a:cs typeface="Arial"/>
            </a:endParaRPr>
          </a:p>
        </p:txBody>
      </p:sp>
      <p:sp>
        <p:nvSpPr>
          <p:cNvPr id="11" name="object 11"/>
          <p:cNvSpPr/>
          <p:nvPr/>
        </p:nvSpPr>
        <p:spPr>
          <a:xfrm>
            <a:off x="3592513" y="5146676"/>
            <a:ext cx="4288155" cy="1419225"/>
          </a:xfrm>
          <a:custGeom>
            <a:avLst/>
            <a:gdLst/>
            <a:ahLst/>
            <a:cxnLst/>
            <a:rect l="l" t="t" r="r" b="b"/>
            <a:pathLst>
              <a:path w="4288155" h="1419225">
                <a:moveTo>
                  <a:pt x="0" y="0"/>
                </a:moveTo>
                <a:lnTo>
                  <a:pt x="4287836" y="0"/>
                </a:lnTo>
                <a:lnTo>
                  <a:pt x="4287836" y="1419218"/>
                </a:lnTo>
                <a:lnTo>
                  <a:pt x="0" y="1419218"/>
                </a:lnTo>
                <a:lnTo>
                  <a:pt x="0" y="0"/>
                </a:lnTo>
                <a:close/>
              </a:path>
            </a:pathLst>
          </a:custGeom>
          <a:ln w="12699">
            <a:solidFill>
              <a:srgbClr val="000000"/>
            </a:solidFill>
          </a:ln>
        </p:spPr>
        <p:txBody>
          <a:bodyPr wrap="square" lIns="0" tIns="0" rIns="0" bIns="0" rtlCol="0"/>
          <a:lstStyle/>
          <a:p>
            <a:endParaRPr>
              <a:solidFill>
                <a:prstClr val="black"/>
              </a:solidFill>
            </a:endParaRPr>
          </a:p>
        </p:txBody>
      </p:sp>
      <p:sp>
        <p:nvSpPr>
          <p:cNvPr id="12" name="object 12"/>
          <p:cNvSpPr txBox="1"/>
          <p:nvPr/>
        </p:nvSpPr>
        <p:spPr>
          <a:xfrm>
            <a:off x="1603375" y="1177926"/>
            <a:ext cx="8727440" cy="3574415"/>
          </a:xfrm>
          <a:prstGeom prst="rect">
            <a:avLst/>
          </a:prstGeom>
        </p:spPr>
        <p:txBody>
          <a:bodyPr vert="horz" wrap="square" lIns="0" tIns="0" rIns="0" bIns="0" rtlCol="0">
            <a:spAutoFit/>
          </a:bodyPr>
          <a:lstStyle/>
          <a:p>
            <a:pPr marL="241300" indent="-228600">
              <a:lnSpc>
                <a:spcPts val="2130"/>
              </a:lnSpc>
              <a:buFont typeface="Arial"/>
              <a:buChar char="§"/>
              <a:tabLst>
                <a:tab pos="241300" algn="l"/>
              </a:tabLst>
            </a:pPr>
            <a:r>
              <a:rPr b="1" dirty="0">
                <a:solidFill>
                  <a:prstClr val="black"/>
                </a:solidFill>
                <a:latin typeface="Arial"/>
                <a:cs typeface="Arial"/>
              </a:rPr>
              <a:t>RDD is a distributed collection of </a:t>
            </a:r>
            <a:r>
              <a:rPr b="1" spc="-5" dirty="0">
                <a:solidFill>
                  <a:prstClr val="black"/>
                </a:solidFill>
                <a:latin typeface="Arial"/>
                <a:cs typeface="Arial"/>
              </a:rPr>
              <a:t>Scala/Python/Java </a:t>
            </a:r>
            <a:r>
              <a:rPr b="1" dirty="0">
                <a:solidFill>
                  <a:prstClr val="black"/>
                </a:solidFill>
                <a:latin typeface="Arial"/>
                <a:cs typeface="Arial"/>
              </a:rPr>
              <a:t>objects of the same</a:t>
            </a:r>
            <a:r>
              <a:rPr b="1" spc="-25" dirty="0">
                <a:solidFill>
                  <a:prstClr val="black"/>
                </a:solidFill>
                <a:latin typeface="Arial"/>
                <a:cs typeface="Arial"/>
              </a:rPr>
              <a:t> </a:t>
            </a:r>
            <a:r>
              <a:rPr b="1" dirty="0">
                <a:solidFill>
                  <a:prstClr val="black"/>
                </a:solidFill>
                <a:latin typeface="Arial"/>
                <a:cs typeface="Arial"/>
              </a:rPr>
              <a:t>type:</a:t>
            </a:r>
            <a:endParaRPr dirty="0">
              <a:solidFill>
                <a:prstClr val="black"/>
              </a:solidFill>
              <a:latin typeface="Arial"/>
              <a:cs typeface="Arial"/>
            </a:endParaRPr>
          </a:p>
          <a:p>
            <a:pPr marL="584200" lvl="1" indent="-228600">
              <a:lnSpc>
                <a:spcPts val="2130"/>
              </a:lnSpc>
              <a:buFontTx/>
              <a:buChar char="–"/>
              <a:tabLst>
                <a:tab pos="584200" algn="l"/>
              </a:tabLst>
            </a:pPr>
            <a:r>
              <a:rPr dirty="0">
                <a:solidFill>
                  <a:prstClr val="black"/>
                </a:solidFill>
                <a:latin typeface="Arial"/>
                <a:cs typeface="Arial"/>
              </a:rPr>
              <a:t>Strings</a:t>
            </a:r>
          </a:p>
          <a:p>
            <a:pPr marL="584200" lvl="1" indent="-228600">
              <a:lnSpc>
                <a:spcPts val="2130"/>
              </a:lnSpc>
              <a:spcBef>
                <a:spcPts val="40"/>
              </a:spcBef>
              <a:buFontTx/>
              <a:buChar char="–"/>
              <a:tabLst>
                <a:tab pos="584200" algn="l"/>
              </a:tabLst>
            </a:pPr>
            <a:r>
              <a:rPr dirty="0">
                <a:solidFill>
                  <a:prstClr val="black"/>
                </a:solidFill>
                <a:latin typeface="Arial"/>
                <a:cs typeface="Arial"/>
              </a:rPr>
              <a:t>Integers</a:t>
            </a:r>
          </a:p>
          <a:p>
            <a:pPr marL="584200" lvl="1" indent="-228600">
              <a:lnSpc>
                <a:spcPts val="2130"/>
              </a:lnSpc>
              <a:buFontTx/>
              <a:buChar char="–"/>
              <a:tabLst>
                <a:tab pos="584200" algn="l"/>
              </a:tabLst>
            </a:pPr>
            <a:r>
              <a:rPr spc="-30" dirty="0">
                <a:solidFill>
                  <a:prstClr val="black"/>
                </a:solidFill>
                <a:latin typeface="Arial"/>
                <a:cs typeface="Arial"/>
              </a:rPr>
              <a:t>(key, </a:t>
            </a:r>
            <a:r>
              <a:rPr dirty="0">
                <a:solidFill>
                  <a:prstClr val="black"/>
                </a:solidFill>
                <a:latin typeface="Arial"/>
                <a:cs typeface="Arial"/>
              </a:rPr>
              <a:t>value)</a:t>
            </a:r>
            <a:r>
              <a:rPr spc="-60" dirty="0">
                <a:solidFill>
                  <a:prstClr val="black"/>
                </a:solidFill>
                <a:latin typeface="Arial"/>
                <a:cs typeface="Arial"/>
              </a:rPr>
              <a:t> </a:t>
            </a:r>
            <a:r>
              <a:rPr dirty="0">
                <a:solidFill>
                  <a:prstClr val="black"/>
                </a:solidFill>
                <a:latin typeface="Arial"/>
                <a:cs typeface="Arial"/>
              </a:rPr>
              <a:t>pairs</a:t>
            </a:r>
          </a:p>
          <a:p>
            <a:pPr marL="584200" lvl="1" indent="-228600">
              <a:spcBef>
                <a:spcPts val="40"/>
              </a:spcBef>
              <a:buFontTx/>
              <a:buChar char="–"/>
              <a:tabLst>
                <a:tab pos="584200" algn="l"/>
              </a:tabLst>
            </a:pPr>
            <a:r>
              <a:rPr dirty="0">
                <a:solidFill>
                  <a:prstClr val="black"/>
                </a:solidFill>
                <a:latin typeface="Arial"/>
                <a:cs typeface="Arial"/>
              </a:rPr>
              <a:t>class </a:t>
            </a:r>
            <a:r>
              <a:rPr spc="-5" dirty="0">
                <a:solidFill>
                  <a:prstClr val="black"/>
                </a:solidFill>
                <a:latin typeface="Arial"/>
                <a:cs typeface="Arial"/>
              </a:rPr>
              <a:t>Java/Python/Scala</a:t>
            </a:r>
            <a:r>
              <a:rPr spc="-25" dirty="0">
                <a:solidFill>
                  <a:prstClr val="black"/>
                </a:solidFill>
                <a:latin typeface="Arial"/>
                <a:cs typeface="Arial"/>
              </a:rPr>
              <a:t> </a:t>
            </a:r>
            <a:r>
              <a:rPr dirty="0">
                <a:solidFill>
                  <a:prstClr val="black"/>
                </a:solidFill>
                <a:latin typeface="Arial"/>
                <a:cs typeface="Arial"/>
              </a:rPr>
              <a:t>objects</a:t>
            </a:r>
          </a:p>
          <a:p>
            <a:pPr>
              <a:spcBef>
                <a:spcPts val="10"/>
              </a:spcBef>
            </a:pPr>
            <a:endParaRPr sz="1850" dirty="0">
              <a:solidFill>
                <a:prstClr val="black"/>
              </a:solidFill>
              <a:latin typeface="Times New Roman"/>
              <a:cs typeface="Times New Roman"/>
            </a:endParaRPr>
          </a:p>
          <a:p>
            <a:pPr marL="298450" indent="-285750">
              <a:buFont typeface="Arial"/>
              <a:buChar char="•"/>
              <a:tabLst>
                <a:tab pos="297815" algn="l"/>
                <a:tab pos="298450" algn="l"/>
              </a:tabLst>
            </a:pPr>
            <a:r>
              <a:rPr b="1" spc="-5" dirty="0">
                <a:solidFill>
                  <a:prstClr val="black"/>
                </a:solidFill>
                <a:latin typeface="Arial"/>
                <a:cs typeface="Arial"/>
              </a:rPr>
              <a:t>RDDs are</a:t>
            </a:r>
            <a:r>
              <a:rPr b="1" spc="-90" dirty="0">
                <a:solidFill>
                  <a:prstClr val="black"/>
                </a:solidFill>
                <a:latin typeface="Arial"/>
                <a:cs typeface="Arial"/>
              </a:rPr>
              <a:t> </a:t>
            </a:r>
            <a:r>
              <a:rPr b="1" dirty="0">
                <a:solidFill>
                  <a:srgbClr val="FF0000"/>
                </a:solidFill>
                <a:latin typeface="Arial"/>
                <a:cs typeface="Arial"/>
              </a:rPr>
              <a:t>immutable</a:t>
            </a:r>
            <a:endParaRPr dirty="0">
              <a:solidFill>
                <a:prstClr val="black"/>
              </a:solidFill>
              <a:latin typeface="Arial"/>
              <a:cs typeface="Arial"/>
            </a:endParaRPr>
          </a:p>
          <a:p>
            <a:pPr marL="355600">
              <a:spcBef>
                <a:spcPts val="40"/>
              </a:spcBef>
            </a:pPr>
            <a:r>
              <a:rPr dirty="0">
                <a:solidFill>
                  <a:prstClr val="black"/>
                </a:solidFill>
                <a:latin typeface="Arial"/>
                <a:cs typeface="Arial"/>
              </a:rPr>
              <a:t>Modifications create new</a:t>
            </a:r>
            <a:r>
              <a:rPr spc="-100" dirty="0">
                <a:solidFill>
                  <a:prstClr val="black"/>
                </a:solidFill>
                <a:latin typeface="Arial"/>
                <a:cs typeface="Arial"/>
              </a:rPr>
              <a:t> </a:t>
            </a:r>
            <a:r>
              <a:rPr dirty="0">
                <a:solidFill>
                  <a:prstClr val="black"/>
                </a:solidFill>
                <a:latin typeface="Arial"/>
                <a:cs typeface="Arial"/>
              </a:rPr>
              <a:t>RDDs</a:t>
            </a:r>
          </a:p>
          <a:p>
            <a:pPr>
              <a:spcBef>
                <a:spcPts val="10"/>
              </a:spcBef>
            </a:pPr>
            <a:endParaRPr sz="1850" dirty="0">
              <a:solidFill>
                <a:prstClr val="black"/>
              </a:solidFill>
              <a:latin typeface="Times New Roman"/>
              <a:cs typeface="Times New Roman"/>
            </a:endParaRPr>
          </a:p>
          <a:p>
            <a:pPr marL="241300" indent="-228600">
              <a:buFont typeface="Arial"/>
              <a:buChar char="§"/>
              <a:tabLst>
                <a:tab pos="241300" algn="l"/>
              </a:tabLst>
            </a:pPr>
            <a:r>
              <a:rPr b="1" dirty="0">
                <a:solidFill>
                  <a:prstClr val="black"/>
                </a:solidFill>
                <a:latin typeface="Arial"/>
                <a:cs typeface="Arial"/>
              </a:rPr>
              <a:t>Physically distributed across </a:t>
            </a:r>
            <a:r>
              <a:rPr b="1" spc="-15" dirty="0">
                <a:solidFill>
                  <a:prstClr val="black"/>
                </a:solidFill>
                <a:latin typeface="Arial"/>
                <a:cs typeface="Arial"/>
              </a:rPr>
              <a:t>cluster, </a:t>
            </a:r>
            <a:r>
              <a:rPr b="1" dirty="0">
                <a:solidFill>
                  <a:prstClr val="black"/>
                </a:solidFill>
                <a:latin typeface="Arial"/>
                <a:cs typeface="Arial"/>
              </a:rPr>
              <a:t>but manipulated as one logical</a:t>
            </a:r>
            <a:r>
              <a:rPr b="1" spc="-85" dirty="0">
                <a:solidFill>
                  <a:prstClr val="black"/>
                </a:solidFill>
                <a:latin typeface="Arial"/>
                <a:cs typeface="Arial"/>
              </a:rPr>
              <a:t> </a:t>
            </a:r>
            <a:r>
              <a:rPr b="1" dirty="0">
                <a:solidFill>
                  <a:prstClr val="black"/>
                </a:solidFill>
                <a:latin typeface="Arial"/>
                <a:cs typeface="Arial"/>
              </a:rPr>
              <a:t>entity:</a:t>
            </a:r>
            <a:endParaRPr dirty="0">
              <a:solidFill>
                <a:prstClr val="black"/>
              </a:solidFill>
              <a:latin typeface="Arial"/>
              <a:cs typeface="Arial"/>
            </a:endParaRPr>
          </a:p>
          <a:p>
            <a:pPr marL="584200" marR="346075" lvl="1" indent="-228600">
              <a:lnSpc>
                <a:spcPts val="2100"/>
              </a:lnSpc>
              <a:spcBef>
                <a:spcPts val="160"/>
              </a:spcBef>
              <a:buFontTx/>
              <a:buChar char="–"/>
              <a:tabLst>
                <a:tab pos="584200" algn="l"/>
              </a:tabLst>
            </a:pPr>
            <a:r>
              <a:rPr dirty="0">
                <a:solidFill>
                  <a:prstClr val="black"/>
                </a:solidFill>
                <a:latin typeface="Arial"/>
                <a:cs typeface="Arial"/>
              </a:rPr>
              <a:t>Spark will “distribute” any required processing to all partitions where the</a:t>
            </a:r>
            <a:r>
              <a:rPr spc="-100" dirty="0">
                <a:solidFill>
                  <a:prstClr val="black"/>
                </a:solidFill>
                <a:latin typeface="Arial"/>
                <a:cs typeface="Arial"/>
              </a:rPr>
              <a:t> </a:t>
            </a:r>
            <a:r>
              <a:rPr dirty="0">
                <a:solidFill>
                  <a:prstClr val="black"/>
                </a:solidFill>
                <a:latin typeface="Arial"/>
                <a:cs typeface="Arial"/>
              </a:rPr>
              <a:t>RDD  exists and perform necessary redistributions and aggregations as</a:t>
            </a:r>
            <a:r>
              <a:rPr spc="-100" dirty="0">
                <a:solidFill>
                  <a:prstClr val="black"/>
                </a:solidFill>
                <a:latin typeface="Arial"/>
                <a:cs typeface="Arial"/>
              </a:rPr>
              <a:t> </a:t>
            </a:r>
            <a:r>
              <a:rPr dirty="0">
                <a:solidFill>
                  <a:prstClr val="black"/>
                </a:solidFill>
                <a:latin typeface="Arial"/>
                <a:cs typeface="Arial"/>
              </a:rPr>
              <a:t>well.</a:t>
            </a:r>
          </a:p>
          <a:p>
            <a:pPr marL="584200" lvl="1" indent="-228600">
              <a:lnSpc>
                <a:spcPts val="2140"/>
              </a:lnSpc>
              <a:buFontTx/>
              <a:buChar char="–"/>
              <a:tabLst>
                <a:tab pos="584200" algn="l"/>
              </a:tabLst>
            </a:pPr>
            <a:r>
              <a:rPr dirty="0">
                <a:solidFill>
                  <a:prstClr val="black"/>
                </a:solidFill>
                <a:latin typeface="Arial"/>
                <a:cs typeface="Arial"/>
              </a:rPr>
              <a:t>Example: Consider a distributed RDD “Names” made of</a:t>
            </a:r>
            <a:r>
              <a:rPr spc="-110" dirty="0">
                <a:solidFill>
                  <a:prstClr val="black"/>
                </a:solidFill>
                <a:latin typeface="Arial"/>
                <a:cs typeface="Arial"/>
              </a:rPr>
              <a:t> </a:t>
            </a:r>
            <a:r>
              <a:rPr dirty="0">
                <a:solidFill>
                  <a:prstClr val="black"/>
                </a:solidFill>
                <a:latin typeface="Arial"/>
                <a:cs typeface="Arial"/>
              </a:rPr>
              <a:t>names</a:t>
            </a:r>
          </a:p>
        </p:txBody>
      </p:sp>
    </p:spTree>
    <p:extLst>
      <p:ext uri="{BB962C8B-B14F-4D97-AF65-F5344CB8AC3E}">
        <p14:creationId xmlns:p14="http://schemas.microsoft.com/office/powerpoint/2010/main" val="2524948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887578" y="326157"/>
            <a:ext cx="8466221" cy="609398"/>
          </a:xfrm>
          <a:prstGeom prst="rect">
            <a:avLst/>
          </a:prstGeom>
        </p:spPr>
        <p:txBody>
          <a:bodyPr vert="horz" wrap="square" lIns="0" tIns="0" rIns="0" bIns="0" rtlCol="0">
            <a:spAutoFit/>
          </a:bodyPr>
          <a:lstStyle/>
          <a:p>
            <a:pPr marL="12700"/>
            <a:r>
              <a:rPr spc="-5" dirty="0"/>
              <a:t>Resilient Distributed</a:t>
            </a:r>
            <a:r>
              <a:rPr spc="-20" dirty="0"/>
              <a:t> </a:t>
            </a:r>
            <a:r>
              <a:rPr dirty="0"/>
              <a:t>Datasets</a:t>
            </a:r>
          </a:p>
        </p:txBody>
      </p:sp>
      <p:sp>
        <p:nvSpPr>
          <p:cNvPr id="4" name="object 4"/>
          <p:cNvSpPr txBox="1"/>
          <p:nvPr/>
        </p:nvSpPr>
        <p:spPr>
          <a:xfrm>
            <a:off x="3771901" y="5319713"/>
            <a:ext cx="948055" cy="782265"/>
          </a:xfrm>
          <a:prstGeom prst="rect">
            <a:avLst/>
          </a:prstGeom>
          <a:ln w="9524">
            <a:solidFill>
              <a:srgbClr val="000000"/>
            </a:solidFill>
          </a:ln>
        </p:spPr>
        <p:txBody>
          <a:bodyPr vert="horz" wrap="square" lIns="0" tIns="50800" rIns="0" bIns="0" rtlCol="0">
            <a:spAutoFit/>
          </a:bodyPr>
          <a:lstStyle/>
          <a:p>
            <a:pPr marL="86360" marR="86995" algn="just">
              <a:lnSpc>
                <a:spcPts val="1900"/>
              </a:lnSpc>
              <a:spcBef>
                <a:spcPts val="400"/>
              </a:spcBef>
            </a:pPr>
            <a:r>
              <a:rPr sz="1600" dirty="0">
                <a:solidFill>
                  <a:prstClr val="black"/>
                </a:solidFill>
                <a:latin typeface="Arial"/>
                <a:cs typeface="Arial"/>
              </a:rPr>
              <a:t>Mokhtar  Jacques  Dirk</a:t>
            </a:r>
            <a:endParaRPr sz="1600">
              <a:solidFill>
                <a:prstClr val="black"/>
              </a:solidFill>
              <a:latin typeface="Arial"/>
              <a:cs typeface="Arial"/>
            </a:endParaRPr>
          </a:p>
        </p:txBody>
      </p:sp>
      <p:sp>
        <p:nvSpPr>
          <p:cNvPr id="5" name="object 5"/>
          <p:cNvSpPr txBox="1"/>
          <p:nvPr/>
        </p:nvSpPr>
        <p:spPr>
          <a:xfrm>
            <a:off x="5343526" y="5319713"/>
            <a:ext cx="765175" cy="782265"/>
          </a:xfrm>
          <a:prstGeom prst="rect">
            <a:avLst/>
          </a:prstGeom>
          <a:ln w="9524">
            <a:solidFill>
              <a:srgbClr val="000000"/>
            </a:solidFill>
          </a:ln>
        </p:spPr>
        <p:txBody>
          <a:bodyPr vert="horz" wrap="square" lIns="0" tIns="50800" rIns="0" bIns="0" rtlCol="0">
            <a:spAutoFit/>
          </a:bodyPr>
          <a:lstStyle/>
          <a:p>
            <a:pPr marL="86360" marR="85090">
              <a:lnSpc>
                <a:spcPts val="1900"/>
              </a:lnSpc>
              <a:spcBef>
                <a:spcPts val="400"/>
              </a:spcBef>
            </a:pPr>
            <a:r>
              <a:rPr sz="1600" dirty="0">
                <a:solidFill>
                  <a:prstClr val="black"/>
                </a:solidFill>
                <a:latin typeface="Arial"/>
                <a:cs typeface="Arial"/>
              </a:rPr>
              <a:t>Cindy  </a:t>
            </a:r>
            <a:r>
              <a:rPr sz="1600" spc="-5" dirty="0">
                <a:solidFill>
                  <a:prstClr val="black"/>
                </a:solidFill>
                <a:latin typeface="Arial"/>
                <a:cs typeface="Arial"/>
              </a:rPr>
              <a:t>Dan  </a:t>
            </a:r>
            <a:r>
              <a:rPr sz="1600" dirty="0">
                <a:solidFill>
                  <a:prstClr val="black"/>
                </a:solidFill>
                <a:latin typeface="Arial"/>
                <a:cs typeface="Arial"/>
              </a:rPr>
              <a:t>Susan</a:t>
            </a:r>
            <a:endParaRPr sz="1600">
              <a:solidFill>
                <a:prstClr val="black"/>
              </a:solidFill>
              <a:latin typeface="Arial"/>
              <a:cs typeface="Arial"/>
            </a:endParaRPr>
          </a:p>
        </p:txBody>
      </p:sp>
      <p:sp>
        <p:nvSpPr>
          <p:cNvPr id="6" name="object 6"/>
          <p:cNvSpPr txBox="1"/>
          <p:nvPr/>
        </p:nvSpPr>
        <p:spPr>
          <a:xfrm>
            <a:off x="6731001" y="5319713"/>
            <a:ext cx="948055" cy="782265"/>
          </a:xfrm>
          <a:prstGeom prst="rect">
            <a:avLst/>
          </a:prstGeom>
          <a:ln w="9524">
            <a:solidFill>
              <a:srgbClr val="000000"/>
            </a:solidFill>
          </a:ln>
        </p:spPr>
        <p:txBody>
          <a:bodyPr vert="horz" wrap="square" lIns="0" tIns="50800" rIns="0" bIns="0" rtlCol="0">
            <a:spAutoFit/>
          </a:bodyPr>
          <a:lstStyle/>
          <a:p>
            <a:pPr marL="86360" marR="86995">
              <a:lnSpc>
                <a:spcPts val="1900"/>
              </a:lnSpc>
              <a:spcBef>
                <a:spcPts val="400"/>
              </a:spcBef>
            </a:pPr>
            <a:r>
              <a:rPr sz="1600" dirty="0">
                <a:solidFill>
                  <a:prstClr val="black"/>
                </a:solidFill>
                <a:latin typeface="Arial"/>
                <a:cs typeface="Arial"/>
              </a:rPr>
              <a:t>Dirk  Frank  Jacques</a:t>
            </a:r>
            <a:endParaRPr sz="1600">
              <a:solidFill>
                <a:prstClr val="black"/>
              </a:solidFill>
              <a:latin typeface="Arial"/>
              <a:cs typeface="Arial"/>
            </a:endParaRPr>
          </a:p>
        </p:txBody>
      </p:sp>
      <p:sp>
        <p:nvSpPr>
          <p:cNvPr id="7" name="object 7"/>
          <p:cNvSpPr txBox="1"/>
          <p:nvPr/>
        </p:nvSpPr>
        <p:spPr>
          <a:xfrm>
            <a:off x="3776028" y="5020946"/>
            <a:ext cx="940435" cy="254635"/>
          </a:xfrm>
          <a:prstGeom prst="rect">
            <a:avLst/>
          </a:prstGeom>
        </p:spPr>
        <p:txBody>
          <a:bodyPr vert="horz" wrap="square" lIns="0" tIns="0" rIns="0" bIns="0" rtlCol="0">
            <a:spAutoFit/>
          </a:bodyPr>
          <a:lstStyle/>
          <a:p>
            <a:pPr marL="12700"/>
            <a:r>
              <a:rPr sz="1600" dirty="0">
                <a:solidFill>
                  <a:prstClr val="black"/>
                </a:solidFill>
                <a:latin typeface="Arial"/>
                <a:cs typeface="Arial"/>
              </a:rPr>
              <a:t>Partition</a:t>
            </a:r>
            <a:r>
              <a:rPr sz="1600" spc="-100" dirty="0">
                <a:solidFill>
                  <a:prstClr val="black"/>
                </a:solidFill>
                <a:latin typeface="Arial"/>
                <a:cs typeface="Arial"/>
              </a:rPr>
              <a:t> </a:t>
            </a:r>
            <a:r>
              <a:rPr sz="1600" dirty="0">
                <a:solidFill>
                  <a:prstClr val="black"/>
                </a:solidFill>
                <a:latin typeface="Arial"/>
                <a:cs typeface="Arial"/>
              </a:rPr>
              <a:t>1</a:t>
            </a:r>
            <a:endParaRPr sz="1600">
              <a:solidFill>
                <a:prstClr val="black"/>
              </a:solidFill>
              <a:latin typeface="Arial"/>
              <a:cs typeface="Arial"/>
            </a:endParaRPr>
          </a:p>
        </p:txBody>
      </p:sp>
      <p:sp>
        <p:nvSpPr>
          <p:cNvPr id="8" name="object 8"/>
          <p:cNvSpPr txBox="1"/>
          <p:nvPr/>
        </p:nvSpPr>
        <p:spPr>
          <a:xfrm>
            <a:off x="6719253" y="5025708"/>
            <a:ext cx="940435" cy="254635"/>
          </a:xfrm>
          <a:prstGeom prst="rect">
            <a:avLst/>
          </a:prstGeom>
        </p:spPr>
        <p:txBody>
          <a:bodyPr vert="horz" wrap="square" lIns="0" tIns="0" rIns="0" bIns="0" rtlCol="0">
            <a:spAutoFit/>
          </a:bodyPr>
          <a:lstStyle/>
          <a:p>
            <a:pPr marL="12700"/>
            <a:r>
              <a:rPr sz="1600" dirty="0">
                <a:solidFill>
                  <a:prstClr val="black"/>
                </a:solidFill>
                <a:latin typeface="Arial"/>
                <a:cs typeface="Arial"/>
              </a:rPr>
              <a:t>Partition</a:t>
            </a:r>
            <a:r>
              <a:rPr sz="1600" spc="-100" dirty="0">
                <a:solidFill>
                  <a:prstClr val="black"/>
                </a:solidFill>
                <a:latin typeface="Arial"/>
                <a:cs typeface="Arial"/>
              </a:rPr>
              <a:t> </a:t>
            </a:r>
            <a:r>
              <a:rPr sz="1600" dirty="0">
                <a:solidFill>
                  <a:prstClr val="black"/>
                </a:solidFill>
                <a:latin typeface="Arial"/>
                <a:cs typeface="Arial"/>
              </a:rPr>
              <a:t>3</a:t>
            </a:r>
            <a:endParaRPr sz="1600">
              <a:solidFill>
                <a:prstClr val="black"/>
              </a:solidFill>
              <a:latin typeface="Arial"/>
              <a:cs typeface="Arial"/>
            </a:endParaRPr>
          </a:p>
        </p:txBody>
      </p:sp>
      <p:sp>
        <p:nvSpPr>
          <p:cNvPr id="9" name="object 9"/>
          <p:cNvSpPr txBox="1"/>
          <p:nvPr/>
        </p:nvSpPr>
        <p:spPr>
          <a:xfrm>
            <a:off x="5292091" y="4580634"/>
            <a:ext cx="940435" cy="696595"/>
          </a:xfrm>
          <a:prstGeom prst="rect">
            <a:avLst/>
          </a:prstGeom>
        </p:spPr>
        <p:txBody>
          <a:bodyPr vert="horz" wrap="square" lIns="0" tIns="0" rIns="0" bIns="0" rtlCol="0">
            <a:spAutoFit/>
          </a:bodyPr>
          <a:lstStyle/>
          <a:p>
            <a:pPr marL="12700" marR="5080" indent="60325">
              <a:lnSpc>
                <a:spcPct val="140600"/>
              </a:lnSpc>
            </a:pPr>
            <a:r>
              <a:rPr sz="1600" dirty="0">
                <a:solidFill>
                  <a:prstClr val="black"/>
                </a:solidFill>
                <a:latin typeface="Arial"/>
                <a:cs typeface="Arial"/>
              </a:rPr>
              <a:t>Names  Partition</a:t>
            </a:r>
            <a:r>
              <a:rPr sz="1600" spc="-100" dirty="0">
                <a:solidFill>
                  <a:prstClr val="black"/>
                </a:solidFill>
                <a:latin typeface="Arial"/>
                <a:cs typeface="Arial"/>
              </a:rPr>
              <a:t> </a:t>
            </a:r>
            <a:r>
              <a:rPr sz="1600" dirty="0">
                <a:solidFill>
                  <a:prstClr val="black"/>
                </a:solidFill>
                <a:latin typeface="Arial"/>
                <a:cs typeface="Arial"/>
              </a:rPr>
              <a:t>2</a:t>
            </a:r>
            <a:endParaRPr sz="1600">
              <a:solidFill>
                <a:prstClr val="black"/>
              </a:solidFill>
              <a:latin typeface="Arial"/>
              <a:cs typeface="Arial"/>
            </a:endParaRPr>
          </a:p>
        </p:txBody>
      </p:sp>
      <p:sp>
        <p:nvSpPr>
          <p:cNvPr id="10" name="object 10"/>
          <p:cNvSpPr txBox="1"/>
          <p:nvPr/>
        </p:nvSpPr>
        <p:spPr>
          <a:xfrm>
            <a:off x="1768476" y="1177926"/>
            <a:ext cx="8604885" cy="3121367"/>
          </a:xfrm>
          <a:prstGeom prst="rect">
            <a:avLst/>
          </a:prstGeom>
        </p:spPr>
        <p:txBody>
          <a:bodyPr vert="horz" wrap="square" lIns="0" tIns="0" rIns="0" bIns="0" rtlCol="0">
            <a:spAutoFit/>
          </a:bodyPr>
          <a:lstStyle/>
          <a:p>
            <a:pPr marL="241300" indent="-228600">
              <a:buFont typeface="Arial"/>
              <a:buChar char="§"/>
              <a:tabLst>
                <a:tab pos="241300" algn="l"/>
              </a:tabLst>
            </a:pPr>
            <a:r>
              <a:rPr sz="2000" b="1" dirty="0">
                <a:solidFill>
                  <a:prstClr val="black"/>
                </a:solidFill>
                <a:latin typeface="Arial"/>
                <a:cs typeface="Arial"/>
              </a:rPr>
              <a:t>Suppose we want to know the number of names in the RDD</a:t>
            </a:r>
            <a:r>
              <a:rPr sz="2000" b="1" spc="-114" dirty="0">
                <a:solidFill>
                  <a:prstClr val="black"/>
                </a:solidFill>
                <a:latin typeface="Arial"/>
                <a:cs typeface="Arial"/>
              </a:rPr>
              <a:t> </a:t>
            </a:r>
            <a:r>
              <a:rPr sz="2000" b="1" dirty="0">
                <a:solidFill>
                  <a:prstClr val="black"/>
                </a:solidFill>
                <a:latin typeface="Arial"/>
                <a:cs typeface="Arial"/>
              </a:rPr>
              <a:t>“Names”</a:t>
            </a:r>
            <a:endParaRPr sz="2000" dirty="0">
              <a:solidFill>
                <a:prstClr val="black"/>
              </a:solidFill>
              <a:latin typeface="Arial"/>
              <a:cs typeface="Arial"/>
            </a:endParaRPr>
          </a:p>
          <a:p>
            <a:pPr marL="241300" indent="-228600">
              <a:buFont typeface="Arial"/>
              <a:buChar char="§"/>
              <a:tabLst>
                <a:tab pos="241300" algn="l"/>
              </a:tabLst>
            </a:pPr>
            <a:r>
              <a:rPr sz="2000" b="1" dirty="0">
                <a:solidFill>
                  <a:prstClr val="black"/>
                </a:solidFill>
                <a:latin typeface="Arial"/>
                <a:cs typeface="Arial"/>
              </a:rPr>
              <a:t>User simply requests:</a:t>
            </a:r>
            <a:r>
              <a:rPr sz="2000" b="1" spc="-100" dirty="0">
                <a:solidFill>
                  <a:prstClr val="black"/>
                </a:solidFill>
                <a:latin typeface="Arial"/>
                <a:cs typeface="Arial"/>
              </a:rPr>
              <a:t> </a:t>
            </a:r>
            <a:r>
              <a:rPr sz="2000" b="1" dirty="0">
                <a:solidFill>
                  <a:prstClr val="black"/>
                </a:solidFill>
                <a:latin typeface="Arial"/>
                <a:cs typeface="Arial"/>
              </a:rPr>
              <a:t>Names.count()</a:t>
            </a:r>
            <a:endParaRPr sz="2000" dirty="0">
              <a:solidFill>
                <a:prstClr val="black"/>
              </a:solidFill>
              <a:latin typeface="Arial"/>
              <a:cs typeface="Arial"/>
            </a:endParaRPr>
          </a:p>
          <a:p>
            <a:pPr marL="584200" lvl="1" indent="-228600">
              <a:lnSpc>
                <a:spcPts val="2130"/>
              </a:lnSpc>
              <a:buFontTx/>
              <a:buChar char="–"/>
              <a:tabLst>
                <a:tab pos="584200" algn="l"/>
              </a:tabLst>
            </a:pPr>
            <a:r>
              <a:rPr dirty="0">
                <a:solidFill>
                  <a:prstClr val="black"/>
                </a:solidFill>
                <a:latin typeface="Arial"/>
                <a:cs typeface="Arial"/>
              </a:rPr>
              <a:t>Spark will “distribute” count processing to all partitions so as to</a:t>
            </a:r>
            <a:r>
              <a:rPr spc="-105" dirty="0">
                <a:solidFill>
                  <a:prstClr val="black"/>
                </a:solidFill>
                <a:latin typeface="Arial"/>
                <a:cs typeface="Arial"/>
              </a:rPr>
              <a:t> </a:t>
            </a:r>
            <a:r>
              <a:rPr dirty="0">
                <a:solidFill>
                  <a:prstClr val="black"/>
                </a:solidFill>
                <a:latin typeface="Arial"/>
                <a:cs typeface="Arial"/>
              </a:rPr>
              <a:t>obtain:</a:t>
            </a:r>
          </a:p>
          <a:p>
            <a:pPr marL="927100" lvl="2" indent="-228600">
              <a:lnSpc>
                <a:spcPts val="1880"/>
              </a:lnSpc>
              <a:buFontTx/>
              <a:buChar char="•"/>
              <a:tabLst>
                <a:tab pos="926465" algn="l"/>
                <a:tab pos="927100" algn="l"/>
              </a:tabLst>
            </a:pPr>
            <a:r>
              <a:rPr sz="1600" dirty="0">
                <a:solidFill>
                  <a:prstClr val="black"/>
                </a:solidFill>
                <a:latin typeface="Arial"/>
                <a:cs typeface="Arial"/>
              </a:rPr>
              <a:t>Partition 1: Mokhtar(1), Jacques (1), Dirk (1) </a:t>
            </a:r>
            <a:r>
              <a:rPr sz="1600" spc="815" dirty="0">
                <a:solidFill>
                  <a:prstClr val="black"/>
                </a:solidFill>
                <a:latin typeface="Arial"/>
                <a:cs typeface="Arial"/>
              </a:rPr>
              <a:t>è</a:t>
            </a:r>
            <a:r>
              <a:rPr sz="1600" spc="-120" dirty="0">
                <a:solidFill>
                  <a:prstClr val="black"/>
                </a:solidFill>
                <a:latin typeface="Arial"/>
                <a:cs typeface="Arial"/>
              </a:rPr>
              <a:t> </a:t>
            </a:r>
            <a:r>
              <a:rPr sz="1600" dirty="0">
                <a:solidFill>
                  <a:prstClr val="black"/>
                </a:solidFill>
                <a:latin typeface="Arial"/>
                <a:cs typeface="Arial"/>
              </a:rPr>
              <a:t>3</a:t>
            </a:r>
          </a:p>
          <a:p>
            <a:pPr marL="927100" lvl="2" indent="-228600">
              <a:lnSpc>
                <a:spcPts val="1900"/>
              </a:lnSpc>
              <a:buFontTx/>
              <a:buChar char="•"/>
              <a:tabLst>
                <a:tab pos="926465" algn="l"/>
                <a:tab pos="927100" algn="l"/>
              </a:tabLst>
            </a:pPr>
            <a:r>
              <a:rPr sz="1600" dirty="0">
                <a:solidFill>
                  <a:prstClr val="black"/>
                </a:solidFill>
                <a:latin typeface="Arial"/>
                <a:cs typeface="Arial"/>
              </a:rPr>
              <a:t>Partition 2: Cindy (1), Dan (1), Susan (1) </a:t>
            </a:r>
            <a:r>
              <a:rPr sz="1600" spc="815" dirty="0">
                <a:solidFill>
                  <a:prstClr val="black"/>
                </a:solidFill>
                <a:latin typeface="Arial"/>
                <a:cs typeface="Arial"/>
              </a:rPr>
              <a:t>è</a:t>
            </a:r>
            <a:r>
              <a:rPr sz="1600" spc="-120" dirty="0">
                <a:solidFill>
                  <a:prstClr val="black"/>
                </a:solidFill>
                <a:latin typeface="Arial"/>
                <a:cs typeface="Arial"/>
              </a:rPr>
              <a:t> </a:t>
            </a:r>
            <a:r>
              <a:rPr sz="1600" dirty="0">
                <a:solidFill>
                  <a:prstClr val="black"/>
                </a:solidFill>
                <a:latin typeface="Arial"/>
                <a:cs typeface="Arial"/>
              </a:rPr>
              <a:t>3</a:t>
            </a:r>
          </a:p>
          <a:p>
            <a:pPr marL="927100" lvl="2" indent="-228600">
              <a:lnSpc>
                <a:spcPts val="1910"/>
              </a:lnSpc>
              <a:buFontTx/>
              <a:buChar char="•"/>
              <a:tabLst>
                <a:tab pos="926465" algn="l"/>
                <a:tab pos="927100" algn="l"/>
              </a:tabLst>
            </a:pPr>
            <a:r>
              <a:rPr sz="1600" dirty="0">
                <a:solidFill>
                  <a:prstClr val="black"/>
                </a:solidFill>
                <a:latin typeface="Arial"/>
                <a:cs typeface="Arial"/>
              </a:rPr>
              <a:t>Partition 3: Dirk (1), Frank (1), Jacques (1) </a:t>
            </a:r>
            <a:r>
              <a:rPr sz="1600" spc="815" dirty="0">
                <a:solidFill>
                  <a:prstClr val="black"/>
                </a:solidFill>
                <a:latin typeface="Arial"/>
                <a:cs typeface="Arial"/>
              </a:rPr>
              <a:t>è</a:t>
            </a:r>
            <a:r>
              <a:rPr sz="1600" spc="-120" dirty="0">
                <a:solidFill>
                  <a:prstClr val="black"/>
                </a:solidFill>
                <a:latin typeface="Arial"/>
                <a:cs typeface="Arial"/>
              </a:rPr>
              <a:t> </a:t>
            </a:r>
            <a:r>
              <a:rPr sz="1600" dirty="0">
                <a:solidFill>
                  <a:prstClr val="black"/>
                </a:solidFill>
                <a:latin typeface="Arial"/>
                <a:cs typeface="Arial"/>
              </a:rPr>
              <a:t>3</a:t>
            </a:r>
          </a:p>
          <a:p>
            <a:pPr marL="584200" lvl="1" indent="-228600">
              <a:spcBef>
                <a:spcPts val="80"/>
              </a:spcBef>
              <a:buFontTx/>
              <a:buChar char="–"/>
              <a:tabLst>
                <a:tab pos="584200" algn="l"/>
              </a:tabLst>
            </a:pPr>
            <a:r>
              <a:rPr dirty="0">
                <a:solidFill>
                  <a:prstClr val="black"/>
                </a:solidFill>
                <a:latin typeface="Arial"/>
                <a:cs typeface="Arial"/>
              </a:rPr>
              <a:t>Local counts are subsequently aggregated:</a:t>
            </a:r>
            <a:r>
              <a:rPr spc="-105" dirty="0">
                <a:solidFill>
                  <a:prstClr val="black"/>
                </a:solidFill>
                <a:latin typeface="Arial"/>
                <a:cs typeface="Arial"/>
              </a:rPr>
              <a:t> </a:t>
            </a:r>
            <a:r>
              <a:rPr dirty="0">
                <a:solidFill>
                  <a:prstClr val="black"/>
                </a:solidFill>
                <a:latin typeface="Arial"/>
                <a:cs typeface="Arial"/>
              </a:rPr>
              <a:t>3+3+3=9</a:t>
            </a:r>
          </a:p>
          <a:p>
            <a:pPr lvl="1">
              <a:spcBef>
                <a:spcPts val="10"/>
              </a:spcBef>
              <a:buFont typeface="Arial"/>
              <a:buChar char="–"/>
            </a:pPr>
            <a:endParaRPr sz="1850" dirty="0">
              <a:solidFill>
                <a:prstClr val="black"/>
              </a:solidFill>
              <a:latin typeface="Times New Roman"/>
              <a:cs typeface="Times New Roman"/>
            </a:endParaRPr>
          </a:p>
          <a:p>
            <a:pPr marL="241300" indent="-228600">
              <a:buFont typeface="Arial"/>
              <a:buChar char="§"/>
              <a:tabLst>
                <a:tab pos="241300" algn="l"/>
              </a:tabLst>
            </a:pPr>
            <a:r>
              <a:rPr sz="2000" b="1" spc="-75" dirty="0">
                <a:solidFill>
                  <a:prstClr val="black"/>
                </a:solidFill>
                <a:latin typeface="Arial"/>
                <a:cs typeface="Arial"/>
              </a:rPr>
              <a:t>To </a:t>
            </a:r>
            <a:r>
              <a:rPr sz="2000" b="1" dirty="0">
                <a:solidFill>
                  <a:prstClr val="black"/>
                </a:solidFill>
                <a:latin typeface="Arial"/>
                <a:cs typeface="Arial"/>
              </a:rPr>
              <a:t>lookup the first element in the RDD:</a:t>
            </a:r>
            <a:r>
              <a:rPr sz="2000" b="1" spc="-40" dirty="0">
                <a:solidFill>
                  <a:prstClr val="black"/>
                </a:solidFill>
                <a:latin typeface="Arial"/>
                <a:cs typeface="Arial"/>
              </a:rPr>
              <a:t> </a:t>
            </a:r>
            <a:r>
              <a:rPr sz="2000" b="1" dirty="0">
                <a:solidFill>
                  <a:prstClr val="black"/>
                </a:solidFill>
                <a:latin typeface="Arial"/>
                <a:cs typeface="Arial"/>
              </a:rPr>
              <a:t>Names.first()</a:t>
            </a:r>
            <a:endParaRPr sz="2000" dirty="0">
              <a:solidFill>
                <a:prstClr val="black"/>
              </a:solidFill>
              <a:latin typeface="Arial"/>
              <a:cs typeface="Arial"/>
            </a:endParaRPr>
          </a:p>
          <a:p>
            <a:pPr>
              <a:spcBef>
                <a:spcPts val="40"/>
              </a:spcBef>
              <a:buFont typeface="Arial"/>
              <a:buChar char="§"/>
            </a:pPr>
            <a:endParaRPr sz="2050" dirty="0">
              <a:solidFill>
                <a:prstClr val="black"/>
              </a:solidFill>
              <a:latin typeface="Times New Roman"/>
              <a:cs typeface="Times New Roman"/>
            </a:endParaRPr>
          </a:p>
          <a:p>
            <a:pPr marL="241300" indent="-228600">
              <a:buFont typeface="Arial"/>
              <a:buChar char="§"/>
              <a:tabLst>
                <a:tab pos="241300" algn="l"/>
              </a:tabLst>
            </a:pPr>
            <a:r>
              <a:rPr sz="2000" b="1" spc="-75" dirty="0">
                <a:solidFill>
                  <a:prstClr val="black"/>
                </a:solidFill>
                <a:latin typeface="Arial"/>
                <a:cs typeface="Arial"/>
              </a:rPr>
              <a:t>To </a:t>
            </a:r>
            <a:r>
              <a:rPr sz="2000" b="1" dirty="0">
                <a:solidFill>
                  <a:prstClr val="black"/>
                </a:solidFill>
                <a:latin typeface="Arial"/>
                <a:cs typeface="Arial"/>
              </a:rPr>
              <a:t>display all elements of the RDD: </a:t>
            </a:r>
            <a:r>
              <a:rPr sz="2000" b="1" dirty="0" smtClean="0">
                <a:solidFill>
                  <a:prstClr val="black"/>
                </a:solidFill>
                <a:latin typeface="Arial"/>
                <a:cs typeface="Arial"/>
              </a:rPr>
              <a:t>Names.collect() </a:t>
            </a:r>
            <a:r>
              <a:rPr sz="2000" b="1" dirty="0">
                <a:solidFill>
                  <a:prstClr val="black"/>
                </a:solidFill>
                <a:latin typeface="Arial"/>
                <a:cs typeface="Arial"/>
              </a:rPr>
              <a:t>(careful with</a:t>
            </a:r>
            <a:r>
              <a:rPr sz="2000" b="1" spc="-45" dirty="0">
                <a:solidFill>
                  <a:prstClr val="black"/>
                </a:solidFill>
                <a:latin typeface="Arial"/>
                <a:cs typeface="Arial"/>
              </a:rPr>
              <a:t> </a:t>
            </a:r>
            <a:r>
              <a:rPr sz="2000" b="1" dirty="0">
                <a:solidFill>
                  <a:prstClr val="black"/>
                </a:solidFill>
                <a:latin typeface="Arial"/>
                <a:cs typeface="Arial"/>
              </a:rPr>
              <a:t>this</a:t>
            </a:r>
            <a:r>
              <a:rPr sz="2000" b="1" dirty="0" smtClean="0">
                <a:solidFill>
                  <a:prstClr val="black"/>
                </a:solidFill>
                <a:latin typeface="Arial"/>
                <a:cs typeface="Arial"/>
              </a:rPr>
              <a:t>)</a:t>
            </a:r>
            <a:endParaRPr sz="2000" dirty="0">
              <a:solidFill>
                <a:prstClr val="black"/>
              </a:solidFill>
              <a:latin typeface="Arial"/>
              <a:cs typeface="Arial"/>
            </a:endParaRPr>
          </a:p>
        </p:txBody>
      </p:sp>
    </p:spTree>
    <p:extLst>
      <p:ext uri="{BB962C8B-B14F-4D97-AF65-F5344CB8AC3E}">
        <p14:creationId xmlns:p14="http://schemas.microsoft.com/office/powerpoint/2010/main" val="2536776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443662" y="327043"/>
            <a:ext cx="6910137" cy="609398"/>
          </a:xfrm>
          <a:prstGeom prst="rect">
            <a:avLst/>
          </a:prstGeom>
        </p:spPr>
        <p:txBody>
          <a:bodyPr vert="horz" wrap="square" lIns="0" tIns="0" rIns="0" bIns="0" rtlCol="0">
            <a:spAutoFit/>
          </a:bodyPr>
          <a:lstStyle/>
          <a:p>
            <a:pPr marL="12700"/>
            <a:r>
              <a:rPr spc="-5" dirty="0"/>
              <a:t>RDDs</a:t>
            </a:r>
          </a:p>
        </p:txBody>
      </p:sp>
      <p:sp>
        <p:nvSpPr>
          <p:cNvPr id="4" name="object 4"/>
          <p:cNvSpPr txBox="1"/>
          <p:nvPr/>
        </p:nvSpPr>
        <p:spPr>
          <a:xfrm>
            <a:off x="355599" y="936441"/>
            <a:ext cx="11565467" cy="2800767"/>
          </a:xfrm>
          <a:prstGeom prst="rect">
            <a:avLst/>
          </a:prstGeom>
        </p:spPr>
        <p:txBody>
          <a:bodyPr vert="horz" wrap="square" lIns="0" tIns="0" rIns="0" bIns="0" rtlCol="0">
            <a:spAutoFit/>
          </a:bodyPr>
          <a:lstStyle/>
          <a:p>
            <a:pPr marL="241300" indent="-228600">
              <a:buFont typeface="Arial"/>
              <a:buChar char="§"/>
              <a:tabLst>
                <a:tab pos="241300" algn="l"/>
              </a:tabLst>
            </a:pPr>
            <a:r>
              <a:rPr sz="2800" b="1" spc="-50" dirty="0">
                <a:solidFill>
                  <a:prstClr val="black"/>
                </a:solidFill>
                <a:cs typeface="Arial"/>
              </a:rPr>
              <a:t>Two </a:t>
            </a:r>
            <a:r>
              <a:rPr sz="2800" b="1" dirty="0">
                <a:solidFill>
                  <a:prstClr val="black"/>
                </a:solidFill>
                <a:cs typeface="Arial"/>
              </a:rPr>
              <a:t>types of</a:t>
            </a:r>
            <a:r>
              <a:rPr sz="2800" b="1" spc="-55" dirty="0">
                <a:solidFill>
                  <a:prstClr val="black"/>
                </a:solidFill>
                <a:cs typeface="Arial"/>
              </a:rPr>
              <a:t> </a:t>
            </a:r>
            <a:r>
              <a:rPr sz="2800" b="1" dirty="0" smtClean="0">
                <a:solidFill>
                  <a:prstClr val="black"/>
                </a:solidFill>
                <a:cs typeface="Arial"/>
              </a:rPr>
              <a:t>operations</a:t>
            </a:r>
            <a:endParaRPr lang="en-US" sz="2800" b="1" dirty="0" smtClean="0">
              <a:solidFill>
                <a:prstClr val="black"/>
              </a:solidFill>
              <a:cs typeface="Arial"/>
            </a:endParaRPr>
          </a:p>
          <a:p>
            <a:pPr marL="241300" indent="-228600">
              <a:buFont typeface="Arial"/>
              <a:buChar char="§"/>
              <a:tabLst>
                <a:tab pos="241300" algn="l"/>
              </a:tabLst>
            </a:pPr>
            <a:endParaRPr sz="2800" dirty="0">
              <a:solidFill>
                <a:prstClr val="black"/>
              </a:solidFill>
              <a:cs typeface="Arial"/>
            </a:endParaRPr>
          </a:p>
          <a:p>
            <a:pPr marL="584200" lvl="1" indent="-228600">
              <a:lnSpc>
                <a:spcPts val="2130"/>
              </a:lnSpc>
              <a:buFont typeface="Arial"/>
              <a:buChar char="–"/>
              <a:tabLst>
                <a:tab pos="584200" algn="l"/>
              </a:tabLst>
            </a:pPr>
            <a:r>
              <a:rPr sz="2800" b="1" spc="-10" dirty="0" smtClean="0">
                <a:solidFill>
                  <a:prstClr val="black"/>
                </a:solidFill>
                <a:cs typeface="Arial"/>
              </a:rPr>
              <a:t>Transformations</a:t>
            </a:r>
            <a:endParaRPr lang="en-US" sz="2800" b="1" spc="-10" dirty="0" smtClean="0">
              <a:solidFill>
                <a:prstClr val="black"/>
              </a:solidFill>
              <a:cs typeface="Arial"/>
            </a:endParaRPr>
          </a:p>
          <a:p>
            <a:pPr marL="584200" lvl="1" indent="-228600">
              <a:lnSpc>
                <a:spcPts val="2130"/>
              </a:lnSpc>
              <a:buFont typeface="Arial"/>
              <a:buChar char="–"/>
              <a:tabLst>
                <a:tab pos="584200" algn="l"/>
              </a:tabLst>
            </a:pPr>
            <a:endParaRPr sz="2800" dirty="0">
              <a:solidFill>
                <a:prstClr val="black"/>
              </a:solidFill>
              <a:cs typeface="Times New Roman"/>
            </a:endParaRPr>
          </a:p>
          <a:p>
            <a:pPr marL="584200" lvl="1" indent="-228600">
              <a:lnSpc>
                <a:spcPts val="2130"/>
              </a:lnSpc>
              <a:buFont typeface="Arial"/>
              <a:buChar char="–"/>
              <a:tabLst>
                <a:tab pos="584200" algn="l"/>
              </a:tabLst>
            </a:pPr>
            <a:r>
              <a:rPr sz="2800" b="1" dirty="0" smtClean="0">
                <a:solidFill>
                  <a:prstClr val="black"/>
                </a:solidFill>
                <a:cs typeface="Arial"/>
              </a:rPr>
              <a:t>Actions</a:t>
            </a:r>
            <a:endParaRPr lang="en-US" sz="2800" b="1" dirty="0" smtClean="0">
              <a:solidFill>
                <a:prstClr val="black"/>
              </a:solidFill>
              <a:cs typeface="Arial"/>
            </a:endParaRPr>
          </a:p>
          <a:p>
            <a:pPr marL="584200" lvl="1" indent="-228600">
              <a:lnSpc>
                <a:spcPts val="2130"/>
              </a:lnSpc>
              <a:buFont typeface="Arial"/>
              <a:buChar char="–"/>
              <a:tabLst>
                <a:tab pos="584200" algn="l"/>
              </a:tabLst>
            </a:pPr>
            <a:endParaRPr lang="en-US" sz="2800" dirty="0" smtClean="0">
              <a:solidFill>
                <a:prstClr val="black"/>
              </a:solidFill>
              <a:cs typeface="Arial"/>
            </a:endParaRPr>
          </a:p>
          <a:p>
            <a:pPr marL="241300" indent="-228600">
              <a:buFont typeface="Arial"/>
              <a:buChar char="§"/>
              <a:tabLst>
                <a:tab pos="241300" algn="l"/>
              </a:tabLst>
            </a:pPr>
            <a:r>
              <a:rPr sz="2800" b="1" dirty="0" smtClean="0">
                <a:solidFill>
                  <a:prstClr val="black"/>
                </a:solidFill>
                <a:cs typeface="Arial"/>
              </a:rPr>
              <a:t>Fault</a:t>
            </a:r>
            <a:r>
              <a:rPr sz="2800" b="1" spc="-100" dirty="0" smtClean="0">
                <a:solidFill>
                  <a:prstClr val="black"/>
                </a:solidFill>
                <a:cs typeface="Arial"/>
              </a:rPr>
              <a:t> </a:t>
            </a:r>
            <a:r>
              <a:rPr sz="2800" b="1" dirty="0">
                <a:solidFill>
                  <a:prstClr val="black"/>
                </a:solidFill>
                <a:cs typeface="Arial"/>
              </a:rPr>
              <a:t>tolerance</a:t>
            </a:r>
            <a:endParaRPr sz="2800" dirty="0">
              <a:solidFill>
                <a:prstClr val="black"/>
              </a:solidFill>
              <a:cs typeface="Arial"/>
            </a:endParaRPr>
          </a:p>
          <a:p>
            <a:pPr marL="584200" lvl="1" indent="-228600">
              <a:buFontTx/>
              <a:buChar char="–"/>
              <a:tabLst>
                <a:tab pos="584200" algn="l"/>
              </a:tabLst>
            </a:pPr>
            <a:r>
              <a:rPr sz="2800" dirty="0">
                <a:solidFill>
                  <a:prstClr val="black"/>
                </a:solidFill>
                <a:cs typeface="Arial"/>
              </a:rPr>
              <a:t>If data in memory is lost it will be recreated from</a:t>
            </a:r>
            <a:r>
              <a:rPr sz="2800" spc="-114" dirty="0">
                <a:solidFill>
                  <a:prstClr val="black"/>
                </a:solidFill>
                <a:cs typeface="Arial"/>
              </a:rPr>
              <a:t> </a:t>
            </a:r>
            <a:r>
              <a:rPr sz="2800" dirty="0">
                <a:solidFill>
                  <a:prstClr val="black"/>
                </a:solidFill>
                <a:cs typeface="Arial"/>
              </a:rPr>
              <a:t>lineage</a:t>
            </a:r>
          </a:p>
        </p:txBody>
      </p:sp>
    </p:spTree>
    <p:extLst>
      <p:ext uri="{BB962C8B-B14F-4D97-AF65-F5344CB8AC3E}">
        <p14:creationId xmlns:p14="http://schemas.microsoft.com/office/powerpoint/2010/main" val="8052746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object 7"/>
          <p:cNvSpPr txBox="1">
            <a:spLocks/>
          </p:cNvSpPr>
          <p:nvPr/>
        </p:nvSpPr>
        <p:spPr>
          <a:xfrm>
            <a:off x="1849968" y="616368"/>
            <a:ext cx="11540067" cy="345094"/>
          </a:xfrm>
          <a:prstGeom prst="rect">
            <a:avLst/>
          </a:prstGeom>
        </p:spPr>
        <p:txBody>
          <a:bodyPr vert="horz" wrap="square" lIns="0" tIns="4000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0320"/>
            <a:r>
              <a:rPr lang="en-US" sz="2200" dirty="0" smtClean="0">
                <a:solidFill>
                  <a:srgbClr val="008ABF"/>
                </a:solidFill>
              </a:rPr>
              <a:t>Code Execution</a:t>
            </a:r>
            <a:r>
              <a:rPr lang="en-US" sz="2200" spc="-100" dirty="0" smtClean="0">
                <a:solidFill>
                  <a:srgbClr val="008ABF"/>
                </a:solidFill>
              </a:rPr>
              <a:t> </a:t>
            </a:r>
            <a:r>
              <a:rPr lang="en-US" sz="2200" dirty="0" smtClean="0">
                <a:solidFill>
                  <a:srgbClr val="008ABF"/>
                </a:solidFill>
              </a:rPr>
              <a:t>(1)</a:t>
            </a:r>
            <a:endParaRPr lang="en-US" sz="2200" dirty="0"/>
          </a:p>
        </p:txBody>
      </p:sp>
      <p:sp>
        <p:nvSpPr>
          <p:cNvPr id="17" name="object 8"/>
          <p:cNvSpPr txBox="1"/>
          <p:nvPr/>
        </p:nvSpPr>
        <p:spPr>
          <a:xfrm>
            <a:off x="2063114" y="1639407"/>
            <a:ext cx="8339773" cy="1955920"/>
          </a:xfrm>
          <a:prstGeom prst="rect">
            <a:avLst/>
          </a:prstGeom>
          <a:solidFill>
            <a:srgbClr val="93DAF7"/>
          </a:solidFill>
          <a:ln w="25399">
            <a:solidFill>
              <a:srgbClr val="70A9C1"/>
            </a:solidFill>
          </a:ln>
        </p:spPr>
        <p:txBody>
          <a:bodyPr vert="horz" wrap="square" lIns="0" tIns="33020" rIns="0" bIns="0" rtlCol="0">
            <a:spAutoFit/>
          </a:bodyPr>
          <a:lstStyle/>
          <a:p>
            <a:pPr>
              <a:spcBef>
                <a:spcPts val="260"/>
              </a:spcBef>
            </a:pPr>
            <a:r>
              <a:rPr dirty="0">
                <a:solidFill>
                  <a:srgbClr val="BFBFBF"/>
                </a:solidFill>
                <a:latin typeface="Arial"/>
                <a:cs typeface="Arial"/>
              </a:rPr>
              <a:t>// Create</a:t>
            </a:r>
            <a:r>
              <a:rPr spc="-105" dirty="0">
                <a:solidFill>
                  <a:srgbClr val="BFBFBF"/>
                </a:solidFill>
                <a:latin typeface="Arial"/>
                <a:cs typeface="Arial"/>
              </a:rPr>
              <a:t> </a:t>
            </a:r>
            <a:r>
              <a:rPr dirty="0">
                <a:solidFill>
                  <a:srgbClr val="BFBFBF"/>
                </a:solidFill>
                <a:latin typeface="Arial"/>
                <a:cs typeface="Arial"/>
              </a:rPr>
              <a:t>RDD</a:t>
            </a:r>
            <a:endParaRPr dirty="0">
              <a:solidFill>
                <a:prstClr val="black"/>
              </a:solidFill>
              <a:latin typeface="Arial"/>
              <a:cs typeface="Arial"/>
            </a:endParaRPr>
          </a:p>
          <a:p>
            <a:pPr>
              <a:spcBef>
                <a:spcPts val="370"/>
              </a:spcBef>
            </a:pPr>
            <a:r>
              <a:rPr dirty="0">
                <a:solidFill>
                  <a:prstClr val="black"/>
                </a:solidFill>
                <a:latin typeface="Arial"/>
                <a:cs typeface="Arial"/>
              </a:rPr>
              <a:t>val quotes =</a:t>
            </a:r>
            <a:r>
              <a:rPr spc="110" dirty="0">
                <a:solidFill>
                  <a:prstClr val="black"/>
                </a:solidFill>
                <a:latin typeface="Arial"/>
                <a:cs typeface="Arial"/>
              </a:rPr>
              <a:t> </a:t>
            </a:r>
            <a:r>
              <a:rPr spc="-5" dirty="0">
                <a:solidFill>
                  <a:prstClr val="black"/>
                </a:solidFill>
                <a:latin typeface="Arial"/>
                <a:cs typeface="Arial"/>
              </a:rPr>
              <a:t>sc.textFile("hdfs:/sparkdata/sparkQuotes.txt")</a:t>
            </a:r>
            <a:endParaRPr dirty="0">
              <a:solidFill>
                <a:prstClr val="black"/>
              </a:solidFill>
              <a:latin typeface="Arial"/>
              <a:cs typeface="Arial"/>
            </a:endParaRPr>
          </a:p>
          <a:p>
            <a:pPr>
              <a:spcBef>
                <a:spcPts val="439"/>
              </a:spcBef>
            </a:pPr>
            <a:r>
              <a:rPr dirty="0">
                <a:solidFill>
                  <a:srgbClr val="BFBFBF"/>
                </a:solidFill>
                <a:latin typeface="Arial"/>
                <a:cs typeface="Arial"/>
              </a:rPr>
              <a:t>//</a:t>
            </a:r>
            <a:r>
              <a:rPr spc="-105" dirty="0">
                <a:solidFill>
                  <a:srgbClr val="BFBFBF"/>
                </a:solidFill>
                <a:latin typeface="Arial"/>
                <a:cs typeface="Arial"/>
              </a:rPr>
              <a:t> </a:t>
            </a:r>
            <a:r>
              <a:rPr dirty="0">
                <a:solidFill>
                  <a:srgbClr val="BFBFBF"/>
                </a:solidFill>
                <a:latin typeface="Arial"/>
                <a:cs typeface="Arial"/>
              </a:rPr>
              <a:t>Transformations</a:t>
            </a:r>
            <a:endParaRPr dirty="0">
              <a:solidFill>
                <a:prstClr val="black"/>
              </a:solidFill>
              <a:latin typeface="Arial"/>
              <a:cs typeface="Arial"/>
            </a:endParaRPr>
          </a:p>
          <a:p>
            <a:pPr>
              <a:spcBef>
                <a:spcPts val="439"/>
              </a:spcBef>
            </a:pPr>
            <a:r>
              <a:rPr dirty="0">
                <a:solidFill>
                  <a:prstClr val="black"/>
                </a:solidFill>
                <a:latin typeface="Arial"/>
                <a:cs typeface="Arial"/>
              </a:rPr>
              <a:t>val danQuotes =</a:t>
            </a:r>
            <a:r>
              <a:rPr spc="55" dirty="0">
                <a:solidFill>
                  <a:prstClr val="black"/>
                </a:solidFill>
                <a:latin typeface="Arial"/>
                <a:cs typeface="Arial"/>
              </a:rPr>
              <a:t> </a:t>
            </a:r>
            <a:r>
              <a:rPr spc="-5" dirty="0">
                <a:solidFill>
                  <a:prstClr val="black"/>
                </a:solidFill>
                <a:latin typeface="Arial"/>
                <a:cs typeface="Arial"/>
              </a:rPr>
              <a:t>quotes.filter(_.startsWith("DAN"))</a:t>
            </a:r>
            <a:endParaRPr dirty="0">
              <a:solidFill>
                <a:prstClr val="black"/>
              </a:solidFill>
              <a:latin typeface="Arial"/>
              <a:cs typeface="Arial"/>
            </a:endParaRPr>
          </a:p>
          <a:p>
            <a:pPr>
              <a:spcBef>
                <a:spcPts val="439"/>
              </a:spcBef>
            </a:pPr>
            <a:r>
              <a:rPr dirty="0">
                <a:solidFill>
                  <a:prstClr val="black"/>
                </a:solidFill>
                <a:latin typeface="Arial"/>
                <a:cs typeface="Arial"/>
              </a:rPr>
              <a:t>val danSpark = </a:t>
            </a:r>
            <a:r>
              <a:rPr spc="-5" dirty="0">
                <a:solidFill>
                  <a:prstClr val="black"/>
                </a:solidFill>
                <a:latin typeface="Arial"/>
                <a:cs typeface="Arial"/>
              </a:rPr>
              <a:t>danQuotes.map(_.split(" ")).map(x </a:t>
            </a:r>
            <a:r>
              <a:rPr dirty="0">
                <a:solidFill>
                  <a:prstClr val="black"/>
                </a:solidFill>
                <a:latin typeface="Arial"/>
                <a:cs typeface="Arial"/>
              </a:rPr>
              <a:t>=&gt;</a:t>
            </a:r>
            <a:r>
              <a:rPr spc="55" dirty="0">
                <a:solidFill>
                  <a:prstClr val="black"/>
                </a:solidFill>
                <a:latin typeface="Arial"/>
                <a:cs typeface="Arial"/>
              </a:rPr>
              <a:t> </a:t>
            </a:r>
            <a:r>
              <a:rPr dirty="0">
                <a:solidFill>
                  <a:prstClr val="black"/>
                </a:solidFill>
                <a:latin typeface="Arial"/>
                <a:cs typeface="Arial"/>
              </a:rPr>
              <a:t>x(1))</a:t>
            </a:r>
          </a:p>
          <a:p>
            <a:pPr marR="1929764">
              <a:lnSpc>
                <a:spcPct val="120400"/>
              </a:lnSpc>
            </a:pPr>
            <a:r>
              <a:rPr dirty="0">
                <a:solidFill>
                  <a:srgbClr val="BFBFBF"/>
                </a:solidFill>
                <a:latin typeface="Arial"/>
                <a:cs typeface="Arial"/>
              </a:rPr>
              <a:t>// Action  </a:t>
            </a:r>
            <a:r>
              <a:rPr spc="-5" dirty="0">
                <a:solidFill>
                  <a:prstClr val="black"/>
                </a:solidFill>
                <a:latin typeface="Arial"/>
                <a:cs typeface="Arial"/>
              </a:rPr>
              <a:t>danSpark.filter(_.contains("Spark")).count()</a:t>
            </a:r>
            <a:endParaRPr dirty="0">
              <a:solidFill>
                <a:prstClr val="black"/>
              </a:solidFill>
              <a:latin typeface="Arial"/>
              <a:cs typeface="Arial"/>
            </a:endParaRPr>
          </a:p>
        </p:txBody>
      </p:sp>
      <p:sp>
        <p:nvSpPr>
          <p:cNvPr id="18" name="object 9"/>
          <p:cNvSpPr/>
          <p:nvPr/>
        </p:nvSpPr>
        <p:spPr>
          <a:xfrm>
            <a:off x="1760538" y="5192712"/>
            <a:ext cx="1906905" cy="900430"/>
          </a:xfrm>
          <a:custGeom>
            <a:avLst/>
            <a:gdLst/>
            <a:ahLst/>
            <a:cxnLst/>
            <a:rect l="l" t="t" r="r" b="b"/>
            <a:pathLst>
              <a:path w="1906905" h="900429">
                <a:moveTo>
                  <a:pt x="0" y="0"/>
                </a:moveTo>
                <a:lnTo>
                  <a:pt x="1906588" y="0"/>
                </a:lnTo>
                <a:lnTo>
                  <a:pt x="1906588" y="900111"/>
                </a:lnTo>
                <a:lnTo>
                  <a:pt x="0" y="900111"/>
                </a:lnTo>
                <a:lnTo>
                  <a:pt x="0" y="0"/>
                </a:lnTo>
                <a:close/>
              </a:path>
            </a:pathLst>
          </a:custGeom>
          <a:ln w="12699">
            <a:solidFill>
              <a:srgbClr val="007CA0"/>
            </a:solidFill>
          </a:ln>
        </p:spPr>
        <p:txBody>
          <a:bodyPr wrap="square" lIns="0" tIns="0" rIns="0" bIns="0" rtlCol="0"/>
          <a:lstStyle/>
          <a:p>
            <a:endParaRPr>
              <a:solidFill>
                <a:prstClr val="black"/>
              </a:solidFill>
            </a:endParaRPr>
          </a:p>
        </p:txBody>
      </p:sp>
      <p:sp>
        <p:nvSpPr>
          <p:cNvPr id="19" name="object 10"/>
          <p:cNvSpPr txBox="1"/>
          <p:nvPr/>
        </p:nvSpPr>
        <p:spPr>
          <a:xfrm>
            <a:off x="1839278" y="5241793"/>
            <a:ext cx="1706245" cy="813435"/>
          </a:xfrm>
          <a:prstGeom prst="rect">
            <a:avLst/>
          </a:prstGeom>
        </p:spPr>
        <p:txBody>
          <a:bodyPr vert="horz" wrap="square" lIns="0" tIns="7620" rIns="0" bIns="0" rtlCol="0">
            <a:spAutoFit/>
          </a:bodyPr>
          <a:lstStyle/>
          <a:p>
            <a:pPr marL="12700" marR="85090">
              <a:lnSpc>
                <a:spcPts val="1200"/>
              </a:lnSpc>
              <a:spcBef>
                <a:spcPts val="60"/>
              </a:spcBef>
            </a:pPr>
            <a:r>
              <a:rPr sz="1050" spc="-5" dirty="0" smtClean="0">
                <a:solidFill>
                  <a:prstClr val="black"/>
                </a:solidFill>
                <a:latin typeface="Courier New"/>
                <a:cs typeface="Courier New"/>
              </a:rPr>
              <a:t>DAN Spark is cool  BOB Spark is</a:t>
            </a:r>
            <a:r>
              <a:rPr sz="1050" spc="-75" dirty="0" smtClean="0">
                <a:solidFill>
                  <a:prstClr val="black"/>
                </a:solidFill>
                <a:latin typeface="Courier New"/>
                <a:cs typeface="Courier New"/>
              </a:rPr>
              <a:t> </a:t>
            </a:r>
            <a:r>
              <a:rPr sz="1050" spc="-5" dirty="0" smtClean="0">
                <a:solidFill>
                  <a:prstClr val="black"/>
                </a:solidFill>
                <a:latin typeface="Courier New"/>
                <a:cs typeface="Courier New"/>
              </a:rPr>
              <a:t>fun</a:t>
            </a:r>
            <a:endParaRPr sz="1050" dirty="0" smtClean="0">
              <a:solidFill>
                <a:prstClr val="black"/>
              </a:solidFill>
              <a:latin typeface="Courier New"/>
              <a:cs typeface="Courier New"/>
            </a:endParaRPr>
          </a:p>
          <a:p>
            <a:pPr marL="12700" marR="5080">
              <a:lnSpc>
                <a:spcPct val="99200"/>
              </a:lnSpc>
              <a:spcBef>
                <a:spcPts val="20"/>
              </a:spcBef>
            </a:pPr>
            <a:r>
              <a:rPr sz="1050" spc="-5" dirty="0" smtClean="0">
                <a:solidFill>
                  <a:prstClr val="black"/>
                </a:solidFill>
                <a:latin typeface="Courier New"/>
                <a:cs typeface="Courier New"/>
              </a:rPr>
              <a:t>BRIAN Spark is great  DAN Scala is awesome  BOB Scala is</a:t>
            </a:r>
            <a:r>
              <a:rPr sz="1050" spc="-75" dirty="0" smtClean="0">
                <a:solidFill>
                  <a:prstClr val="black"/>
                </a:solidFill>
                <a:latin typeface="Courier New"/>
                <a:cs typeface="Courier New"/>
              </a:rPr>
              <a:t> </a:t>
            </a:r>
            <a:r>
              <a:rPr sz="1050" dirty="0" smtClean="0">
                <a:solidFill>
                  <a:prstClr val="black"/>
                </a:solidFill>
                <a:latin typeface="Courier New"/>
                <a:cs typeface="Courier New"/>
              </a:rPr>
              <a:t>flexible</a:t>
            </a:r>
            <a:endParaRPr sz="1050" dirty="0">
              <a:solidFill>
                <a:prstClr val="black"/>
              </a:solidFill>
              <a:latin typeface="Courier New"/>
              <a:cs typeface="Courier New"/>
            </a:endParaRPr>
          </a:p>
        </p:txBody>
      </p:sp>
      <p:sp>
        <p:nvSpPr>
          <p:cNvPr id="20" name="object 11"/>
          <p:cNvSpPr txBox="1"/>
          <p:nvPr/>
        </p:nvSpPr>
        <p:spPr>
          <a:xfrm>
            <a:off x="1829752" y="4830445"/>
            <a:ext cx="1656080" cy="215444"/>
          </a:xfrm>
          <a:prstGeom prst="rect">
            <a:avLst/>
          </a:prstGeom>
        </p:spPr>
        <p:txBody>
          <a:bodyPr vert="horz" wrap="square" lIns="0" tIns="0" rIns="0" bIns="0" rtlCol="0">
            <a:spAutoFit/>
          </a:bodyPr>
          <a:lstStyle/>
          <a:p>
            <a:pPr marL="12700"/>
            <a:r>
              <a:rPr sz="1400" dirty="0">
                <a:solidFill>
                  <a:prstClr val="black"/>
                </a:solidFill>
                <a:latin typeface="Arial"/>
                <a:cs typeface="Arial"/>
              </a:rPr>
              <a:t>File:</a:t>
            </a:r>
            <a:r>
              <a:rPr sz="1400" spc="-100" dirty="0">
                <a:solidFill>
                  <a:prstClr val="black"/>
                </a:solidFill>
                <a:latin typeface="Arial"/>
                <a:cs typeface="Arial"/>
              </a:rPr>
              <a:t> </a:t>
            </a:r>
            <a:r>
              <a:rPr sz="1400" dirty="0">
                <a:solidFill>
                  <a:prstClr val="black"/>
                </a:solidFill>
                <a:latin typeface="Arial"/>
                <a:cs typeface="Arial"/>
              </a:rPr>
              <a:t>sparkQuotes.txt</a:t>
            </a:r>
            <a:endParaRPr sz="1400">
              <a:solidFill>
                <a:prstClr val="black"/>
              </a:solidFill>
              <a:latin typeface="Arial"/>
              <a:cs typeface="Arial"/>
            </a:endParaRPr>
          </a:p>
        </p:txBody>
      </p:sp>
      <p:sp>
        <p:nvSpPr>
          <p:cNvPr id="37" name="object 11"/>
          <p:cNvSpPr txBox="1">
            <a:spLocks noGrp="1"/>
          </p:cNvSpPr>
          <p:nvPr>
            <p:ph idx="1"/>
          </p:nvPr>
        </p:nvSpPr>
        <p:spPr>
          <a:xfrm>
            <a:off x="1379622" y="1475874"/>
            <a:ext cx="9237578" cy="2744341"/>
          </a:xfrm>
          <a:prstGeom prst="rect">
            <a:avLst/>
          </a:prstGeom>
          <a:solidFill>
            <a:schemeClr val="bg1"/>
          </a:solidFill>
          <a:ln>
            <a:solidFill>
              <a:schemeClr val="accent1">
                <a:shade val="50000"/>
              </a:schemeClr>
            </a:solidFill>
          </a:ln>
        </p:spPr>
        <p:txBody>
          <a:bodyPr vert="horz" wrap="square" lIns="0" tIns="0" rIns="0" bIns="0" rtlCol="0">
            <a:spAutoFit/>
          </a:bodyPr>
          <a:lstStyle/>
          <a:p>
            <a:pPr marL="0" indent="0">
              <a:buNone/>
            </a:pPr>
            <a:r>
              <a:rPr lang="en-US" sz="2000" dirty="0" smtClean="0"/>
              <a:t>// Create</a:t>
            </a:r>
            <a:r>
              <a:rPr lang="en-US" sz="2000" spc="-105" dirty="0" smtClean="0"/>
              <a:t> </a:t>
            </a:r>
            <a:r>
              <a:rPr lang="en-US" sz="2000" dirty="0" smtClean="0"/>
              <a:t>RDD</a:t>
            </a:r>
          </a:p>
          <a:p>
            <a:pPr marL="0" indent="0">
              <a:spcBef>
                <a:spcPts val="370"/>
              </a:spcBef>
              <a:buNone/>
            </a:pPr>
            <a:r>
              <a:rPr lang="en-US" sz="2000" dirty="0" err="1" smtClean="0">
                <a:solidFill>
                  <a:srgbClr val="000000"/>
                </a:solidFill>
              </a:rPr>
              <a:t>val</a:t>
            </a:r>
            <a:r>
              <a:rPr lang="en-US" sz="2000" dirty="0" smtClean="0">
                <a:solidFill>
                  <a:srgbClr val="000000"/>
                </a:solidFill>
              </a:rPr>
              <a:t> quotes =</a:t>
            </a:r>
            <a:r>
              <a:rPr lang="en-US" sz="2000" spc="110" dirty="0" smtClean="0">
                <a:solidFill>
                  <a:srgbClr val="000000"/>
                </a:solidFill>
              </a:rPr>
              <a:t> </a:t>
            </a:r>
            <a:r>
              <a:rPr lang="en-US" sz="2000" spc="-5" dirty="0" err="1" smtClean="0">
                <a:solidFill>
                  <a:srgbClr val="000000"/>
                </a:solidFill>
              </a:rPr>
              <a:t>sc.textFile</a:t>
            </a:r>
            <a:r>
              <a:rPr lang="en-US" sz="2000" spc="-5" dirty="0" smtClean="0">
                <a:solidFill>
                  <a:srgbClr val="000000"/>
                </a:solidFill>
              </a:rPr>
              <a:t>("</a:t>
            </a:r>
            <a:r>
              <a:rPr lang="en-US" sz="2000" spc="-5" dirty="0" err="1" smtClean="0">
                <a:solidFill>
                  <a:srgbClr val="000000"/>
                </a:solidFill>
              </a:rPr>
              <a:t>hdfs</a:t>
            </a:r>
            <a:r>
              <a:rPr lang="en-US" sz="2000" spc="-5" dirty="0" smtClean="0">
                <a:solidFill>
                  <a:srgbClr val="000000"/>
                </a:solidFill>
              </a:rPr>
              <a:t>:/</a:t>
            </a:r>
            <a:r>
              <a:rPr lang="en-US" sz="2000" spc="-5" dirty="0" err="1" smtClean="0">
                <a:solidFill>
                  <a:srgbClr val="000000"/>
                </a:solidFill>
              </a:rPr>
              <a:t>sparkdata</a:t>
            </a:r>
            <a:r>
              <a:rPr lang="en-US" sz="2000" spc="-5" dirty="0" smtClean="0">
                <a:solidFill>
                  <a:srgbClr val="000000"/>
                </a:solidFill>
              </a:rPr>
              <a:t>/</a:t>
            </a:r>
            <a:r>
              <a:rPr lang="en-US" sz="2000" spc="-5" dirty="0" err="1" smtClean="0">
                <a:solidFill>
                  <a:srgbClr val="000000"/>
                </a:solidFill>
              </a:rPr>
              <a:t>sparkQuotes.txt</a:t>
            </a:r>
            <a:r>
              <a:rPr lang="en-US" sz="2000" spc="-5" dirty="0" smtClean="0">
                <a:solidFill>
                  <a:srgbClr val="000000"/>
                </a:solidFill>
              </a:rPr>
              <a:t>")</a:t>
            </a:r>
          </a:p>
          <a:p>
            <a:pPr marL="0" indent="0">
              <a:spcBef>
                <a:spcPts val="370"/>
              </a:spcBef>
              <a:buNone/>
            </a:pPr>
            <a:endParaRPr lang="en-US" sz="2000" spc="-5" dirty="0" smtClean="0">
              <a:solidFill>
                <a:srgbClr val="000000"/>
              </a:solidFill>
            </a:endParaRPr>
          </a:p>
          <a:p>
            <a:pPr marL="0" indent="0">
              <a:spcBef>
                <a:spcPts val="439"/>
              </a:spcBef>
              <a:buNone/>
            </a:pPr>
            <a:r>
              <a:rPr lang="en-US" sz="2000" dirty="0" smtClean="0"/>
              <a:t>//</a:t>
            </a:r>
            <a:r>
              <a:rPr lang="en-US" sz="2000" spc="-105" dirty="0" smtClean="0"/>
              <a:t> </a:t>
            </a:r>
            <a:r>
              <a:rPr lang="en-US" sz="2000" dirty="0" smtClean="0"/>
              <a:t>Transformations</a:t>
            </a:r>
          </a:p>
          <a:p>
            <a:pPr marL="0" indent="0">
              <a:spcBef>
                <a:spcPts val="439"/>
              </a:spcBef>
              <a:buNone/>
            </a:pPr>
            <a:r>
              <a:rPr lang="en-US" sz="2000" dirty="0" err="1" smtClean="0">
                <a:solidFill>
                  <a:srgbClr val="000000"/>
                </a:solidFill>
              </a:rPr>
              <a:t>val</a:t>
            </a:r>
            <a:r>
              <a:rPr lang="en-US" sz="2000" dirty="0" smtClean="0">
                <a:solidFill>
                  <a:srgbClr val="000000"/>
                </a:solidFill>
              </a:rPr>
              <a:t> </a:t>
            </a:r>
            <a:r>
              <a:rPr lang="en-US" sz="2000" dirty="0" err="1" smtClean="0">
                <a:solidFill>
                  <a:srgbClr val="000000"/>
                </a:solidFill>
              </a:rPr>
              <a:t>danQuotes</a:t>
            </a:r>
            <a:r>
              <a:rPr lang="en-US" sz="2000" dirty="0" smtClean="0">
                <a:solidFill>
                  <a:srgbClr val="000000"/>
                </a:solidFill>
              </a:rPr>
              <a:t> =</a:t>
            </a:r>
            <a:r>
              <a:rPr lang="en-US" sz="2000" spc="55" dirty="0" smtClean="0">
                <a:solidFill>
                  <a:srgbClr val="000000"/>
                </a:solidFill>
              </a:rPr>
              <a:t> </a:t>
            </a:r>
            <a:r>
              <a:rPr lang="en-US" sz="2000" spc="-5" dirty="0" err="1" smtClean="0">
                <a:solidFill>
                  <a:srgbClr val="000000"/>
                </a:solidFill>
              </a:rPr>
              <a:t>quotes.filter</a:t>
            </a:r>
            <a:r>
              <a:rPr lang="en-US" sz="2000" spc="-5" dirty="0" smtClean="0">
                <a:solidFill>
                  <a:srgbClr val="000000"/>
                </a:solidFill>
              </a:rPr>
              <a:t>(_.</a:t>
            </a:r>
            <a:r>
              <a:rPr lang="en-US" sz="2000" spc="-5" dirty="0" err="1" smtClean="0">
                <a:solidFill>
                  <a:srgbClr val="000000"/>
                </a:solidFill>
              </a:rPr>
              <a:t>startsWith</a:t>
            </a:r>
            <a:r>
              <a:rPr lang="en-US" sz="2000" spc="-5" dirty="0" smtClean="0">
                <a:solidFill>
                  <a:srgbClr val="000000"/>
                </a:solidFill>
              </a:rPr>
              <a:t>("DAN"))</a:t>
            </a:r>
          </a:p>
          <a:p>
            <a:pPr marL="0" indent="0">
              <a:spcBef>
                <a:spcPts val="439"/>
              </a:spcBef>
              <a:buNone/>
            </a:pPr>
            <a:r>
              <a:rPr lang="en-US" sz="2000" dirty="0" err="1" smtClean="0">
                <a:solidFill>
                  <a:srgbClr val="000000"/>
                </a:solidFill>
              </a:rPr>
              <a:t>val</a:t>
            </a:r>
            <a:r>
              <a:rPr lang="en-US" sz="2000" dirty="0" smtClean="0">
                <a:solidFill>
                  <a:srgbClr val="000000"/>
                </a:solidFill>
              </a:rPr>
              <a:t> </a:t>
            </a:r>
            <a:r>
              <a:rPr lang="en-US" sz="2000" dirty="0" err="1" smtClean="0">
                <a:solidFill>
                  <a:srgbClr val="000000"/>
                </a:solidFill>
              </a:rPr>
              <a:t>danSpark</a:t>
            </a:r>
            <a:r>
              <a:rPr lang="en-US" sz="2000" dirty="0" smtClean="0">
                <a:solidFill>
                  <a:srgbClr val="000000"/>
                </a:solidFill>
              </a:rPr>
              <a:t> = </a:t>
            </a:r>
            <a:r>
              <a:rPr lang="en-US" sz="2000" spc="-5" dirty="0" err="1" smtClean="0">
                <a:solidFill>
                  <a:srgbClr val="000000"/>
                </a:solidFill>
              </a:rPr>
              <a:t>danQuotes.map</a:t>
            </a:r>
            <a:r>
              <a:rPr lang="en-US" sz="2000" spc="-5" dirty="0" smtClean="0">
                <a:solidFill>
                  <a:srgbClr val="000000"/>
                </a:solidFill>
              </a:rPr>
              <a:t>(_.split(" ")).map(x </a:t>
            </a:r>
            <a:r>
              <a:rPr lang="en-US" sz="2000" dirty="0" smtClean="0">
                <a:solidFill>
                  <a:srgbClr val="000000"/>
                </a:solidFill>
              </a:rPr>
              <a:t>=&gt;</a:t>
            </a:r>
            <a:r>
              <a:rPr lang="en-US" sz="2000" spc="55" dirty="0" smtClean="0">
                <a:solidFill>
                  <a:srgbClr val="000000"/>
                </a:solidFill>
              </a:rPr>
              <a:t> </a:t>
            </a:r>
            <a:r>
              <a:rPr lang="en-US" sz="2000" dirty="0" smtClean="0">
                <a:solidFill>
                  <a:srgbClr val="000000"/>
                </a:solidFill>
              </a:rPr>
              <a:t>x(1))</a:t>
            </a:r>
          </a:p>
          <a:p>
            <a:pPr marL="0" indent="0">
              <a:spcBef>
                <a:spcPts val="439"/>
              </a:spcBef>
              <a:buNone/>
            </a:pPr>
            <a:endParaRPr lang="en-US" sz="2000" dirty="0" smtClean="0">
              <a:solidFill>
                <a:srgbClr val="000000"/>
              </a:solidFill>
            </a:endParaRPr>
          </a:p>
          <a:p>
            <a:pPr marL="0" marR="1562100" indent="0">
              <a:lnSpc>
                <a:spcPct val="120400"/>
              </a:lnSpc>
              <a:buNone/>
            </a:pPr>
            <a:r>
              <a:rPr lang="en-US" sz="2000" dirty="0" smtClean="0"/>
              <a:t>// Action  </a:t>
            </a:r>
            <a:r>
              <a:rPr lang="en-US" sz="2000" spc="-5" dirty="0" err="1" smtClean="0">
                <a:solidFill>
                  <a:srgbClr val="000000"/>
                </a:solidFill>
              </a:rPr>
              <a:t>danSpark.filter</a:t>
            </a:r>
            <a:r>
              <a:rPr lang="en-US" sz="2000" spc="-5" dirty="0" smtClean="0">
                <a:solidFill>
                  <a:srgbClr val="000000"/>
                </a:solidFill>
              </a:rPr>
              <a:t>(_.contains("Spark")).count()</a:t>
            </a:r>
            <a:endParaRPr lang="en-US" sz="2000" spc="-5" dirty="0">
              <a:solidFill>
                <a:srgbClr val="000000"/>
              </a:solidFill>
            </a:endParaRPr>
          </a:p>
        </p:txBody>
      </p:sp>
      <p:sp>
        <p:nvSpPr>
          <p:cNvPr id="38" name="Rectangle 37"/>
          <p:cNvSpPr/>
          <p:nvPr/>
        </p:nvSpPr>
        <p:spPr>
          <a:xfrm>
            <a:off x="1371600" y="1475873"/>
            <a:ext cx="9245600" cy="2744341"/>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95361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p:nvPr/>
        </p:nvSpPr>
        <p:spPr>
          <a:xfrm>
            <a:off x="3679825" y="5553075"/>
            <a:ext cx="238760" cy="0"/>
          </a:xfrm>
          <a:custGeom>
            <a:avLst/>
            <a:gdLst/>
            <a:ahLst/>
            <a:cxnLst/>
            <a:rect l="l" t="t" r="r" b="b"/>
            <a:pathLst>
              <a:path w="238760">
                <a:moveTo>
                  <a:pt x="0" y="0"/>
                </a:moveTo>
                <a:lnTo>
                  <a:pt x="238343" y="0"/>
                </a:lnTo>
              </a:path>
            </a:pathLst>
          </a:custGeom>
          <a:ln w="28574">
            <a:solidFill>
              <a:srgbClr val="8DD6F5"/>
            </a:solidFill>
          </a:ln>
        </p:spPr>
        <p:txBody>
          <a:bodyPr wrap="square" lIns="0" tIns="0" rIns="0" bIns="0" rtlCol="0"/>
          <a:lstStyle/>
          <a:p>
            <a:endParaRPr>
              <a:solidFill>
                <a:prstClr val="black"/>
              </a:solidFill>
            </a:endParaRPr>
          </a:p>
        </p:txBody>
      </p:sp>
      <p:sp>
        <p:nvSpPr>
          <p:cNvPr id="8" name="object 8"/>
          <p:cNvSpPr/>
          <p:nvPr/>
        </p:nvSpPr>
        <p:spPr>
          <a:xfrm>
            <a:off x="3816121" y="5486756"/>
            <a:ext cx="130810" cy="132715"/>
          </a:xfrm>
          <a:custGeom>
            <a:avLst/>
            <a:gdLst/>
            <a:ahLst/>
            <a:cxnLst/>
            <a:rect l="l" t="t" r="r" b="b"/>
            <a:pathLst>
              <a:path w="130810" h="132714">
                <a:moveTo>
                  <a:pt x="16700" y="0"/>
                </a:moveTo>
                <a:lnTo>
                  <a:pt x="7962" y="2298"/>
                </a:lnTo>
                <a:lnTo>
                  <a:pt x="0" y="15925"/>
                </a:lnTo>
                <a:lnTo>
                  <a:pt x="2311" y="24676"/>
                </a:lnTo>
                <a:lnTo>
                  <a:pt x="73685" y="66319"/>
                </a:lnTo>
                <a:lnTo>
                  <a:pt x="2311" y="107960"/>
                </a:lnTo>
                <a:lnTo>
                  <a:pt x="0" y="116709"/>
                </a:lnTo>
                <a:lnTo>
                  <a:pt x="7962" y="130340"/>
                </a:lnTo>
                <a:lnTo>
                  <a:pt x="16700" y="132642"/>
                </a:lnTo>
                <a:lnTo>
                  <a:pt x="130403" y="66319"/>
                </a:lnTo>
                <a:lnTo>
                  <a:pt x="16700" y="0"/>
                </a:lnTo>
                <a:close/>
              </a:path>
            </a:pathLst>
          </a:custGeom>
          <a:solidFill>
            <a:srgbClr val="8DD6F5"/>
          </a:solidFill>
        </p:spPr>
        <p:txBody>
          <a:bodyPr wrap="square" lIns="0" tIns="0" rIns="0" bIns="0" rtlCol="0"/>
          <a:lstStyle/>
          <a:p>
            <a:endParaRPr>
              <a:solidFill>
                <a:prstClr val="black"/>
              </a:solidFill>
            </a:endParaRPr>
          </a:p>
        </p:txBody>
      </p:sp>
      <p:sp>
        <p:nvSpPr>
          <p:cNvPr id="9" name="object 9"/>
          <p:cNvSpPr txBox="1">
            <a:spLocks noGrp="1"/>
          </p:cNvSpPr>
          <p:nvPr>
            <p:ph type="title"/>
          </p:nvPr>
        </p:nvSpPr>
        <p:spPr>
          <a:xfrm>
            <a:off x="1839278" y="580228"/>
            <a:ext cx="11550757" cy="345094"/>
          </a:xfrm>
          <a:prstGeom prst="rect">
            <a:avLst/>
          </a:prstGeom>
        </p:spPr>
        <p:txBody>
          <a:bodyPr vert="horz" wrap="square" lIns="0" tIns="40005" rIns="0" bIns="0" rtlCol="0">
            <a:spAutoFit/>
          </a:bodyPr>
          <a:lstStyle/>
          <a:p>
            <a:pPr marL="20320"/>
            <a:r>
              <a:rPr sz="2200" b="0" dirty="0">
                <a:solidFill>
                  <a:srgbClr val="008ABF"/>
                </a:solidFill>
              </a:rPr>
              <a:t>Code Execution</a:t>
            </a:r>
            <a:r>
              <a:rPr sz="2200" b="0" spc="-100" dirty="0">
                <a:solidFill>
                  <a:srgbClr val="008ABF"/>
                </a:solidFill>
              </a:rPr>
              <a:t> </a:t>
            </a:r>
            <a:r>
              <a:rPr sz="2200" b="0" dirty="0">
                <a:solidFill>
                  <a:srgbClr val="008ABF"/>
                </a:solidFill>
              </a:rPr>
              <a:t>(2)</a:t>
            </a:r>
            <a:endParaRPr sz="2200"/>
          </a:p>
        </p:txBody>
      </p:sp>
      <p:sp>
        <p:nvSpPr>
          <p:cNvPr id="11" name="object 11"/>
          <p:cNvSpPr txBox="1">
            <a:spLocks noGrp="1"/>
          </p:cNvSpPr>
          <p:nvPr>
            <p:ph idx="1"/>
          </p:nvPr>
        </p:nvSpPr>
        <p:spPr>
          <a:xfrm>
            <a:off x="1379622" y="1475874"/>
            <a:ext cx="9237578" cy="2744341"/>
          </a:xfrm>
          <a:prstGeom prst="rect">
            <a:avLst/>
          </a:prstGeom>
          <a:solidFill>
            <a:schemeClr val="bg1"/>
          </a:solidFill>
          <a:ln>
            <a:solidFill>
              <a:schemeClr val="accent1">
                <a:shade val="50000"/>
              </a:schemeClr>
            </a:solidFill>
          </a:ln>
        </p:spPr>
        <p:txBody>
          <a:bodyPr vert="horz" wrap="square" lIns="0" tIns="0" rIns="0" bIns="0" rtlCol="0">
            <a:spAutoFit/>
          </a:bodyPr>
          <a:lstStyle/>
          <a:p>
            <a:pPr marL="0" indent="0">
              <a:buNone/>
            </a:pPr>
            <a:r>
              <a:rPr lang="en-US" sz="2000" dirty="0" smtClean="0"/>
              <a:t>// Create</a:t>
            </a:r>
            <a:r>
              <a:rPr lang="en-US" sz="2000" spc="-105" dirty="0" smtClean="0"/>
              <a:t> </a:t>
            </a:r>
            <a:r>
              <a:rPr lang="en-US" sz="2000" dirty="0" smtClean="0"/>
              <a:t>RDD</a:t>
            </a:r>
          </a:p>
          <a:p>
            <a:pPr marL="0" indent="0">
              <a:spcBef>
                <a:spcPts val="370"/>
              </a:spcBef>
              <a:buNone/>
            </a:pPr>
            <a:r>
              <a:rPr lang="en-US" sz="2000" dirty="0" err="1" smtClean="0">
                <a:solidFill>
                  <a:srgbClr val="000000"/>
                </a:solidFill>
              </a:rPr>
              <a:t>val</a:t>
            </a:r>
            <a:r>
              <a:rPr lang="en-US" sz="2000" dirty="0" smtClean="0">
                <a:solidFill>
                  <a:srgbClr val="000000"/>
                </a:solidFill>
              </a:rPr>
              <a:t> quotes =</a:t>
            </a:r>
            <a:r>
              <a:rPr lang="en-US" sz="2000" spc="110" dirty="0" smtClean="0">
                <a:solidFill>
                  <a:srgbClr val="000000"/>
                </a:solidFill>
              </a:rPr>
              <a:t> </a:t>
            </a:r>
            <a:r>
              <a:rPr lang="en-US" sz="2000" spc="-5" dirty="0" err="1" smtClean="0">
                <a:solidFill>
                  <a:srgbClr val="000000"/>
                </a:solidFill>
              </a:rPr>
              <a:t>sc.textFile</a:t>
            </a:r>
            <a:r>
              <a:rPr lang="en-US" sz="2000" spc="-5" dirty="0" smtClean="0">
                <a:solidFill>
                  <a:srgbClr val="000000"/>
                </a:solidFill>
              </a:rPr>
              <a:t>("</a:t>
            </a:r>
            <a:r>
              <a:rPr lang="en-US" sz="2000" spc="-5" dirty="0" err="1" smtClean="0">
                <a:solidFill>
                  <a:srgbClr val="000000"/>
                </a:solidFill>
              </a:rPr>
              <a:t>hdfs</a:t>
            </a:r>
            <a:r>
              <a:rPr lang="en-US" sz="2000" spc="-5" dirty="0" smtClean="0">
                <a:solidFill>
                  <a:srgbClr val="000000"/>
                </a:solidFill>
              </a:rPr>
              <a:t>:/</a:t>
            </a:r>
            <a:r>
              <a:rPr lang="en-US" sz="2000" spc="-5" dirty="0" err="1" smtClean="0">
                <a:solidFill>
                  <a:srgbClr val="000000"/>
                </a:solidFill>
              </a:rPr>
              <a:t>sparkdata</a:t>
            </a:r>
            <a:r>
              <a:rPr lang="en-US" sz="2000" spc="-5" dirty="0" smtClean="0">
                <a:solidFill>
                  <a:srgbClr val="000000"/>
                </a:solidFill>
              </a:rPr>
              <a:t>/</a:t>
            </a:r>
            <a:r>
              <a:rPr lang="en-US" sz="2000" spc="-5" dirty="0" err="1" smtClean="0">
                <a:solidFill>
                  <a:srgbClr val="000000"/>
                </a:solidFill>
              </a:rPr>
              <a:t>sparkQuotes.txt</a:t>
            </a:r>
            <a:r>
              <a:rPr lang="en-US" sz="2000" spc="-5" dirty="0" smtClean="0">
                <a:solidFill>
                  <a:srgbClr val="000000"/>
                </a:solidFill>
              </a:rPr>
              <a:t>")</a:t>
            </a:r>
          </a:p>
          <a:p>
            <a:pPr marL="0" indent="0">
              <a:spcBef>
                <a:spcPts val="370"/>
              </a:spcBef>
              <a:buNone/>
            </a:pPr>
            <a:endParaRPr lang="en-US" sz="2000" spc="-5" dirty="0" smtClean="0">
              <a:solidFill>
                <a:srgbClr val="000000"/>
              </a:solidFill>
            </a:endParaRPr>
          </a:p>
          <a:p>
            <a:pPr marL="0" indent="0">
              <a:spcBef>
                <a:spcPts val="439"/>
              </a:spcBef>
              <a:buNone/>
            </a:pPr>
            <a:r>
              <a:rPr lang="en-US" sz="2000" dirty="0" smtClean="0"/>
              <a:t>//</a:t>
            </a:r>
            <a:r>
              <a:rPr lang="en-US" sz="2000" spc="-105" dirty="0" smtClean="0"/>
              <a:t> </a:t>
            </a:r>
            <a:r>
              <a:rPr lang="en-US" sz="2000" dirty="0" smtClean="0"/>
              <a:t>Transformations</a:t>
            </a:r>
          </a:p>
          <a:p>
            <a:pPr marL="0" indent="0">
              <a:spcBef>
                <a:spcPts val="439"/>
              </a:spcBef>
              <a:buNone/>
            </a:pPr>
            <a:r>
              <a:rPr lang="en-US" sz="2000" dirty="0" err="1" smtClean="0">
                <a:solidFill>
                  <a:srgbClr val="000000"/>
                </a:solidFill>
              </a:rPr>
              <a:t>val</a:t>
            </a:r>
            <a:r>
              <a:rPr lang="en-US" sz="2000" dirty="0" smtClean="0">
                <a:solidFill>
                  <a:srgbClr val="000000"/>
                </a:solidFill>
              </a:rPr>
              <a:t> </a:t>
            </a:r>
            <a:r>
              <a:rPr lang="en-US" sz="2000" dirty="0" err="1" smtClean="0">
                <a:solidFill>
                  <a:srgbClr val="000000"/>
                </a:solidFill>
              </a:rPr>
              <a:t>danQuotes</a:t>
            </a:r>
            <a:r>
              <a:rPr lang="en-US" sz="2000" dirty="0" smtClean="0">
                <a:solidFill>
                  <a:srgbClr val="000000"/>
                </a:solidFill>
              </a:rPr>
              <a:t> =</a:t>
            </a:r>
            <a:r>
              <a:rPr lang="en-US" sz="2000" spc="55" dirty="0" smtClean="0">
                <a:solidFill>
                  <a:srgbClr val="000000"/>
                </a:solidFill>
              </a:rPr>
              <a:t> </a:t>
            </a:r>
            <a:r>
              <a:rPr lang="en-US" sz="2000" spc="-5" dirty="0" err="1" smtClean="0">
                <a:solidFill>
                  <a:srgbClr val="000000"/>
                </a:solidFill>
              </a:rPr>
              <a:t>quotes.filter</a:t>
            </a:r>
            <a:r>
              <a:rPr lang="en-US" sz="2000" spc="-5" dirty="0" smtClean="0">
                <a:solidFill>
                  <a:srgbClr val="000000"/>
                </a:solidFill>
              </a:rPr>
              <a:t>(_.</a:t>
            </a:r>
            <a:r>
              <a:rPr lang="en-US" sz="2000" spc="-5" dirty="0" err="1" smtClean="0">
                <a:solidFill>
                  <a:srgbClr val="000000"/>
                </a:solidFill>
              </a:rPr>
              <a:t>startsWith</a:t>
            </a:r>
            <a:r>
              <a:rPr lang="en-US" sz="2000" spc="-5" dirty="0" smtClean="0">
                <a:solidFill>
                  <a:srgbClr val="000000"/>
                </a:solidFill>
              </a:rPr>
              <a:t>("DAN"))</a:t>
            </a:r>
          </a:p>
          <a:p>
            <a:pPr marL="0" indent="0">
              <a:spcBef>
                <a:spcPts val="439"/>
              </a:spcBef>
              <a:buNone/>
            </a:pPr>
            <a:r>
              <a:rPr lang="en-US" sz="2000" dirty="0" err="1" smtClean="0">
                <a:solidFill>
                  <a:srgbClr val="000000"/>
                </a:solidFill>
              </a:rPr>
              <a:t>val</a:t>
            </a:r>
            <a:r>
              <a:rPr lang="en-US" sz="2000" dirty="0" smtClean="0">
                <a:solidFill>
                  <a:srgbClr val="000000"/>
                </a:solidFill>
              </a:rPr>
              <a:t> </a:t>
            </a:r>
            <a:r>
              <a:rPr lang="en-US" sz="2000" dirty="0" err="1" smtClean="0">
                <a:solidFill>
                  <a:srgbClr val="000000"/>
                </a:solidFill>
              </a:rPr>
              <a:t>danSpark</a:t>
            </a:r>
            <a:r>
              <a:rPr lang="en-US" sz="2000" dirty="0" smtClean="0">
                <a:solidFill>
                  <a:srgbClr val="000000"/>
                </a:solidFill>
              </a:rPr>
              <a:t> = </a:t>
            </a:r>
            <a:r>
              <a:rPr lang="en-US" sz="2000" spc="-5" dirty="0" err="1" smtClean="0">
                <a:solidFill>
                  <a:srgbClr val="000000"/>
                </a:solidFill>
              </a:rPr>
              <a:t>danQuotes.map</a:t>
            </a:r>
            <a:r>
              <a:rPr lang="en-US" sz="2000" spc="-5" dirty="0" smtClean="0">
                <a:solidFill>
                  <a:srgbClr val="000000"/>
                </a:solidFill>
              </a:rPr>
              <a:t>(_.split(" ")).map(x </a:t>
            </a:r>
            <a:r>
              <a:rPr lang="en-US" sz="2000" dirty="0" smtClean="0">
                <a:solidFill>
                  <a:srgbClr val="000000"/>
                </a:solidFill>
              </a:rPr>
              <a:t>=&gt;</a:t>
            </a:r>
            <a:r>
              <a:rPr lang="en-US" sz="2000" spc="55" dirty="0" smtClean="0">
                <a:solidFill>
                  <a:srgbClr val="000000"/>
                </a:solidFill>
              </a:rPr>
              <a:t> </a:t>
            </a:r>
            <a:r>
              <a:rPr lang="en-US" sz="2000" dirty="0" smtClean="0">
                <a:solidFill>
                  <a:srgbClr val="000000"/>
                </a:solidFill>
              </a:rPr>
              <a:t>x(1))</a:t>
            </a:r>
          </a:p>
          <a:p>
            <a:pPr marL="0" indent="0">
              <a:spcBef>
                <a:spcPts val="439"/>
              </a:spcBef>
              <a:buNone/>
            </a:pPr>
            <a:endParaRPr lang="en-US" sz="2000" dirty="0" smtClean="0">
              <a:solidFill>
                <a:srgbClr val="000000"/>
              </a:solidFill>
            </a:endParaRPr>
          </a:p>
          <a:p>
            <a:pPr marL="0" marR="1562100" indent="0">
              <a:lnSpc>
                <a:spcPct val="120400"/>
              </a:lnSpc>
              <a:buNone/>
            </a:pPr>
            <a:r>
              <a:rPr lang="en-US" sz="2000" dirty="0" smtClean="0"/>
              <a:t>// Action  </a:t>
            </a:r>
            <a:r>
              <a:rPr lang="en-US" sz="2000" spc="-5" dirty="0" err="1" smtClean="0">
                <a:solidFill>
                  <a:srgbClr val="000000"/>
                </a:solidFill>
              </a:rPr>
              <a:t>danSpark.filter</a:t>
            </a:r>
            <a:r>
              <a:rPr lang="en-US" sz="2000" spc="-5" dirty="0" smtClean="0">
                <a:solidFill>
                  <a:srgbClr val="000000"/>
                </a:solidFill>
              </a:rPr>
              <a:t>(_.contains("Spark")).count()</a:t>
            </a:r>
            <a:endParaRPr lang="en-US" sz="2000" spc="-5" dirty="0">
              <a:solidFill>
                <a:srgbClr val="000000"/>
              </a:solidFill>
            </a:endParaRPr>
          </a:p>
        </p:txBody>
      </p:sp>
      <p:sp>
        <p:nvSpPr>
          <p:cNvPr id="12" name="object 12"/>
          <p:cNvSpPr/>
          <p:nvPr/>
        </p:nvSpPr>
        <p:spPr>
          <a:xfrm>
            <a:off x="1760538" y="5192712"/>
            <a:ext cx="1906905" cy="900430"/>
          </a:xfrm>
          <a:custGeom>
            <a:avLst/>
            <a:gdLst/>
            <a:ahLst/>
            <a:cxnLst/>
            <a:rect l="l" t="t" r="r" b="b"/>
            <a:pathLst>
              <a:path w="1906905" h="900429">
                <a:moveTo>
                  <a:pt x="0" y="0"/>
                </a:moveTo>
                <a:lnTo>
                  <a:pt x="1906588" y="0"/>
                </a:lnTo>
                <a:lnTo>
                  <a:pt x="1906588" y="900111"/>
                </a:lnTo>
                <a:lnTo>
                  <a:pt x="0" y="900111"/>
                </a:lnTo>
                <a:lnTo>
                  <a:pt x="0" y="0"/>
                </a:lnTo>
                <a:close/>
              </a:path>
            </a:pathLst>
          </a:custGeom>
          <a:ln w="12699">
            <a:solidFill>
              <a:srgbClr val="007CA0"/>
            </a:solidFill>
          </a:ln>
        </p:spPr>
        <p:txBody>
          <a:bodyPr wrap="square" lIns="0" tIns="0" rIns="0" bIns="0" rtlCol="0"/>
          <a:lstStyle/>
          <a:p>
            <a:endParaRPr>
              <a:solidFill>
                <a:prstClr val="black"/>
              </a:solidFill>
            </a:endParaRPr>
          </a:p>
        </p:txBody>
      </p:sp>
      <p:sp>
        <p:nvSpPr>
          <p:cNvPr id="13" name="object 13"/>
          <p:cNvSpPr txBox="1"/>
          <p:nvPr/>
        </p:nvSpPr>
        <p:spPr>
          <a:xfrm>
            <a:off x="1839278" y="5241793"/>
            <a:ext cx="1706245" cy="813435"/>
          </a:xfrm>
          <a:prstGeom prst="rect">
            <a:avLst/>
          </a:prstGeom>
        </p:spPr>
        <p:txBody>
          <a:bodyPr vert="horz" wrap="square" lIns="0" tIns="7620" rIns="0" bIns="0" rtlCol="0">
            <a:spAutoFit/>
          </a:bodyPr>
          <a:lstStyle/>
          <a:p>
            <a:pPr marL="12700" marR="85090">
              <a:lnSpc>
                <a:spcPts val="1200"/>
              </a:lnSpc>
              <a:spcBef>
                <a:spcPts val="60"/>
              </a:spcBef>
            </a:pPr>
            <a:r>
              <a:rPr sz="1050" spc="-5" dirty="0">
                <a:solidFill>
                  <a:prstClr val="black"/>
                </a:solidFill>
                <a:latin typeface="Courier New"/>
                <a:cs typeface="Courier New"/>
              </a:rPr>
              <a:t>DAN Spark is cool  BOB Spark is</a:t>
            </a:r>
            <a:r>
              <a:rPr sz="1050" spc="-75" dirty="0">
                <a:solidFill>
                  <a:prstClr val="black"/>
                </a:solidFill>
                <a:latin typeface="Courier New"/>
                <a:cs typeface="Courier New"/>
              </a:rPr>
              <a:t> </a:t>
            </a:r>
            <a:r>
              <a:rPr sz="1050" spc="-5" dirty="0">
                <a:solidFill>
                  <a:prstClr val="black"/>
                </a:solidFill>
                <a:latin typeface="Courier New"/>
                <a:cs typeface="Courier New"/>
              </a:rPr>
              <a:t>fun</a:t>
            </a:r>
            <a:endParaRPr sz="1050">
              <a:solidFill>
                <a:prstClr val="black"/>
              </a:solidFill>
              <a:latin typeface="Courier New"/>
              <a:cs typeface="Courier New"/>
            </a:endParaRPr>
          </a:p>
          <a:p>
            <a:pPr marL="12700" marR="5080">
              <a:lnSpc>
                <a:spcPct val="99200"/>
              </a:lnSpc>
              <a:spcBef>
                <a:spcPts val="20"/>
              </a:spcBef>
            </a:pPr>
            <a:r>
              <a:rPr sz="1050" spc="-5" dirty="0">
                <a:solidFill>
                  <a:prstClr val="black"/>
                </a:solidFill>
                <a:latin typeface="Courier New"/>
                <a:cs typeface="Courier New"/>
              </a:rPr>
              <a:t>BRIAN Spark is great  DAN Scala is awesome  BOB Scala is</a:t>
            </a:r>
            <a:r>
              <a:rPr sz="1050" spc="-75" dirty="0">
                <a:solidFill>
                  <a:prstClr val="black"/>
                </a:solidFill>
                <a:latin typeface="Courier New"/>
                <a:cs typeface="Courier New"/>
              </a:rPr>
              <a:t> </a:t>
            </a:r>
            <a:r>
              <a:rPr sz="1050" dirty="0">
                <a:solidFill>
                  <a:prstClr val="black"/>
                </a:solidFill>
                <a:latin typeface="Courier New"/>
                <a:cs typeface="Courier New"/>
              </a:rPr>
              <a:t>flexible</a:t>
            </a:r>
            <a:endParaRPr sz="1050">
              <a:solidFill>
                <a:prstClr val="black"/>
              </a:solidFill>
              <a:latin typeface="Courier New"/>
              <a:cs typeface="Courier New"/>
            </a:endParaRPr>
          </a:p>
        </p:txBody>
      </p:sp>
      <p:sp>
        <p:nvSpPr>
          <p:cNvPr id="14" name="object 14"/>
          <p:cNvSpPr txBox="1"/>
          <p:nvPr/>
        </p:nvSpPr>
        <p:spPr>
          <a:xfrm>
            <a:off x="1829752" y="4830445"/>
            <a:ext cx="1656080" cy="215444"/>
          </a:xfrm>
          <a:prstGeom prst="rect">
            <a:avLst/>
          </a:prstGeom>
        </p:spPr>
        <p:txBody>
          <a:bodyPr vert="horz" wrap="square" lIns="0" tIns="0" rIns="0" bIns="0" rtlCol="0">
            <a:spAutoFit/>
          </a:bodyPr>
          <a:lstStyle/>
          <a:p>
            <a:pPr marL="12700"/>
            <a:r>
              <a:rPr sz="1400" dirty="0">
                <a:solidFill>
                  <a:prstClr val="black"/>
                </a:solidFill>
                <a:latin typeface="Arial"/>
                <a:cs typeface="Arial"/>
              </a:rPr>
              <a:t>File:</a:t>
            </a:r>
            <a:r>
              <a:rPr sz="1400" spc="-100" dirty="0">
                <a:solidFill>
                  <a:prstClr val="black"/>
                </a:solidFill>
                <a:latin typeface="Arial"/>
                <a:cs typeface="Arial"/>
              </a:rPr>
              <a:t> </a:t>
            </a:r>
            <a:r>
              <a:rPr sz="1400" dirty="0">
                <a:solidFill>
                  <a:prstClr val="black"/>
                </a:solidFill>
                <a:latin typeface="Arial"/>
                <a:cs typeface="Arial"/>
              </a:rPr>
              <a:t>sparkQuotes.txt</a:t>
            </a:r>
            <a:endParaRPr sz="1400">
              <a:solidFill>
                <a:prstClr val="black"/>
              </a:solidFill>
              <a:latin typeface="Arial"/>
              <a:cs typeface="Arial"/>
            </a:endParaRPr>
          </a:p>
        </p:txBody>
      </p:sp>
      <p:sp>
        <p:nvSpPr>
          <p:cNvPr id="15" name="object 15"/>
          <p:cNvSpPr/>
          <p:nvPr/>
        </p:nvSpPr>
        <p:spPr>
          <a:xfrm>
            <a:off x="3954463" y="5124451"/>
            <a:ext cx="1787525" cy="1025525"/>
          </a:xfrm>
          <a:custGeom>
            <a:avLst/>
            <a:gdLst/>
            <a:ahLst/>
            <a:cxnLst/>
            <a:rect l="l" t="t" r="r" b="b"/>
            <a:pathLst>
              <a:path w="1787525" h="1025525">
                <a:moveTo>
                  <a:pt x="0" y="170923"/>
                </a:moveTo>
                <a:lnTo>
                  <a:pt x="6105" y="125485"/>
                </a:lnTo>
                <a:lnTo>
                  <a:pt x="23336" y="84655"/>
                </a:lnTo>
                <a:lnTo>
                  <a:pt x="50062" y="50062"/>
                </a:lnTo>
                <a:lnTo>
                  <a:pt x="84655" y="23336"/>
                </a:lnTo>
                <a:lnTo>
                  <a:pt x="125485" y="6105"/>
                </a:lnTo>
                <a:lnTo>
                  <a:pt x="170923" y="0"/>
                </a:lnTo>
                <a:lnTo>
                  <a:pt x="1616598" y="0"/>
                </a:lnTo>
                <a:lnTo>
                  <a:pt x="1662037" y="6105"/>
                </a:lnTo>
                <a:lnTo>
                  <a:pt x="1702869" y="23336"/>
                </a:lnTo>
                <a:lnTo>
                  <a:pt x="1737463" y="50062"/>
                </a:lnTo>
                <a:lnTo>
                  <a:pt x="1764191" y="84655"/>
                </a:lnTo>
                <a:lnTo>
                  <a:pt x="1781422" y="125485"/>
                </a:lnTo>
                <a:lnTo>
                  <a:pt x="1787528" y="170923"/>
                </a:lnTo>
                <a:lnTo>
                  <a:pt x="1787528" y="854600"/>
                </a:lnTo>
                <a:lnTo>
                  <a:pt x="1781422" y="900039"/>
                </a:lnTo>
                <a:lnTo>
                  <a:pt x="1764191" y="940870"/>
                </a:lnTo>
                <a:lnTo>
                  <a:pt x="1737463" y="975464"/>
                </a:lnTo>
                <a:lnTo>
                  <a:pt x="1702869" y="1002191"/>
                </a:lnTo>
                <a:lnTo>
                  <a:pt x="1662037" y="1019423"/>
                </a:lnTo>
                <a:lnTo>
                  <a:pt x="1616598" y="1025529"/>
                </a:lnTo>
                <a:lnTo>
                  <a:pt x="170923" y="1025529"/>
                </a:lnTo>
                <a:lnTo>
                  <a:pt x="125485" y="1019423"/>
                </a:lnTo>
                <a:lnTo>
                  <a:pt x="84655" y="1002191"/>
                </a:lnTo>
                <a:lnTo>
                  <a:pt x="50062" y="975464"/>
                </a:lnTo>
                <a:lnTo>
                  <a:pt x="23336" y="940870"/>
                </a:lnTo>
                <a:lnTo>
                  <a:pt x="6105" y="900039"/>
                </a:lnTo>
                <a:lnTo>
                  <a:pt x="0" y="854600"/>
                </a:lnTo>
                <a:lnTo>
                  <a:pt x="0" y="170923"/>
                </a:lnTo>
                <a:close/>
              </a:path>
            </a:pathLst>
          </a:custGeom>
          <a:ln w="25399">
            <a:solidFill>
              <a:srgbClr val="007CA0"/>
            </a:solidFill>
          </a:ln>
        </p:spPr>
        <p:txBody>
          <a:bodyPr wrap="square" lIns="0" tIns="0" rIns="0" bIns="0" rtlCol="0"/>
          <a:lstStyle/>
          <a:p>
            <a:endParaRPr>
              <a:solidFill>
                <a:prstClr val="black"/>
              </a:solidFill>
            </a:endParaRPr>
          </a:p>
        </p:txBody>
      </p:sp>
      <p:sp>
        <p:nvSpPr>
          <p:cNvPr id="16" name="object 16"/>
          <p:cNvSpPr txBox="1"/>
          <p:nvPr/>
        </p:nvSpPr>
        <p:spPr>
          <a:xfrm>
            <a:off x="4014153" y="4830445"/>
            <a:ext cx="1043305" cy="215444"/>
          </a:xfrm>
          <a:prstGeom prst="rect">
            <a:avLst/>
          </a:prstGeom>
        </p:spPr>
        <p:txBody>
          <a:bodyPr vert="horz" wrap="square" lIns="0" tIns="0" rIns="0" bIns="0" rtlCol="0">
            <a:spAutoFit/>
          </a:bodyPr>
          <a:lstStyle/>
          <a:p>
            <a:pPr marL="12700"/>
            <a:r>
              <a:rPr sz="1400" dirty="0">
                <a:solidFill>
                  <a:prstClr val="black"/>
                </a:solidFill>
                <a:latin typeface="Arial"/>
                <a:cs typeface="Arial"/>
              </a:rPr>
              <a:t>RDD:</a:t>
            </a:r>
            <a:r>
              <a:rPr sz="1400" spc="-100" dirty="0">
                <a:solidFill>
                  <a:prstClr val="black"/>
                </a:solidFill>
                <a:latin typeface="Arial"/>
                <a:cs typeface="Arial"/>
              </a:rPr>
              <a:t> </a:t>
            </a:r>
            <a:r>
              <a:rPr sz="1400" dirty="0">
                <a:solidFill>
                  <a:prstClr val="black"/>
                </a:solidFill>
                <a:latin typeface="Arial"/>
                <a:cs typeface="Arial"/>
              </a:rPr>
              <a:t>quotes</a:t>
            </a:r>
            <a:endParaRPr sz="1400">
              <a:solidFill>
                <a:prstClr val="black"/>
              </a:solidFill>
              <a:latin typeface="Arial"/>
              <a:cs typeface="Arial"/>
            </a:endParaRPr>
          </a:p>
        </p:txBody>
      </p:sp>
      <p:sp>
        <p:nvSpPr>
          <p:cNvPr id="19" name="Rectangle 18"/>
          <p:cNvSpPr/>
          <p:nvPr/>
        </p:nvSpPr>
        <p:spPr>
          <a:xfrm>
            <a:off x="1371600" y="1475874"/>
            <a:ext cx="9245600" cy="979459"/>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49676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object 5"/>
          <p:cNvSpPr/>
          <p:nvPr/>
        </p:nvSpPr>
        <p:spPr>
          <a:xfrm>
            <a:off x="3679825" y="5553075"/>
            <a:ext cx="238760" cy="0"/>
          </a:xfrm>
          <a:custGeom>
            <a:avLst/>
            <a:gdLst/>
            <a:ahLst/>
            <a:cxnLst/>
            <a:rect l="l" t="t" r="r" b="b"/>
            <a:pathLst>
              <a:path w="238760">
                <a:moveTo>
                  <a:pt x="0" y="0"/>
                </a:moveTo>
                <a:lnTo>
                  <a:pt x="238343" y="0"/>
                </a:lnTo>
              </a:path>
            </a:pathLst>
          </a:custGeom>
          <a:ln w="28574">
            <a:solidFill>
              <a:srgbClr val="8DD6F5"/>
            </a:solidFill>
          </a:ln>
        </p:spPr>
        <p:txBody>
          <a:bodyPr wrap="square" lIns="0" tIns="0" rIns="0" bIns="0" rtlCol="0"/>
          <a:lstStyle/>
          <a:p>
            <a:endParaRPr>
              <a:solidFill>
                <a:prstClr val="black"/>
              </a:solidFill>
            </a:endParaRPr>
          </a:p>
        </p:txBody>
      </p:sp>
      <p:sp>
        <p:nvSpPr>
          <p:cNvPr id="31" name="object 6"/>
          <p:cNvSpPr/>
          <p:nvPr/>
        </p:nvSpPr>
        <p:spPr>
          <a:xfrm>
            <a:off x="3816121" y="5486756"/>
            <a:ext cx="130810" cy="132715"/>
          </a:xfrm>
          <a:custGeom>
            <a:avLst/>
            <a:gdLst/>
            <a:ahLst/>
            <a:cxnLst/>
            <a:rect l="l" t="t" r="r" b="b"/>
            <a:pathLst>
              <a:path w="130810" h="132714">
                <a:moveTo>
                  <a:pt x="16700" y="0"/>
                </a:moveTo>
                <a:lnTo>
                  <a:pt x="7962" y="2298"/>
                </a:lnTo>
                <a:lnTo>
                  <a:pt x="0" y="15925"/>
                </a:lnTo>
                <a:lnTo>
                  <a:pt x="2311" y="24676"/>
                </a:lnTo>
                <a:lnTo>
                  <a:pt x="73685" y="66319"/>
                </a:lnTo>
                <a:lnTo>
                  <a:pt x="2311" y="107960"/>
                </a:lnTo>
                <a:lnTo>
                  <a:pt x="0" y="116709"/>
                </a:lnTo>
                <a:lnTo>
                  <a:pt x="7962" y="130340"/>
                </a:lnTo>
                <a:lnTo>
                  <a:pt x="16700" y="132642"/>
                </a:lnTo>
                <a:lnTo>
                  <a:pt x="130403" y="66319"/>
                </a:lnTo>
                <a:lnTo>
                  <a:pt x="16700" y="0"/>
                </a:lnTo>
                <a:close/>
              </a:path>
            </a:pathLst>
          </a:custGeom>
          <a:solidFill>
            <a:srgbClr val="8DD6F5"/>
          </a:solidFill>
        </p:spPr>
        <p:txBody>
          <a:bodyPr wrap="square" lIns="0" tIns="0" rIns="0" bIns="0" rtlCol="0"/>
          <a:lstStyle/>
          <a:p>
            <a:endParaRPr>
              <a:solidFill>
                <a:prstClr val="black"/>
              </a:solidFill>
            </a:endParaRPr>
          </a:p>
        </p:txBody>
      </p:sp>
      <p:sp>
        <p:nvSpPr>
          <p:cNvPr id="32" name="object 7"/>
          <p:cNvSpPr txBox="1">
            <a:spLocks noGrp="1"/>
          </p:cNvSpPr>
          <p:nvPr>
            <p:ph type="title"/>
          </p:nvPr>
        </p:nvSpPr>
        <p:spPr>
          <a:xfrm>
            <a:off x="1849968" y="616368"/>
            <a:ext cx="11540067" cy="345094"/>
          </a:xfrm>
          <a:prstGeom prst="rect">
            <a:avLst/>
          </a:prstGeom>
        </p:spPr>
        <p:txBody>
          <a:bodyPr vert="horz" wrap="square" lIns="0" tIns="40005" rIns="0" bIns="0" rtlCol="0">
            <a:spAutoFit/>
          </a:bodyPr>
          <a:lstStyle/>
          <a:p>
            <a:pPr marL="20320"/>
            <a:r>
              <a:rPr sz="2200" b="0" dirty="0">
                <a:solidFill>
                  <a:srgbClr val="008ABF"/>
                </a:solidFill>
              </a:rPr>
              <a:t>Code Execution</a:t>
            </a:r>
            <a:r>
              <a:rPr sz="2200" b="0" spc="-100" dirty="0">
                <a:solidFill>
                  <a:srgbClr val="008ABF"/>
                </a:solidFill>
              </a:rPr>
              <a:t> </a:t>
            </a:r>
            <a:r>
              <a:rPr sz="2200" b="0" dirty="0" smtClean="0">
                <a:solidFill>
                  <a:srgbClr val="008ABF"/>
                </a:solidFill>
              </a:rPr>
              <a:t>(</a:t>
            </a:r>
            <a:r>
              <a:rPr lang="en-US" sz="2200" b="0" dirty="0" smtClean="0">
                <a:solidFill>
                  <a:srgbClr val="008ABF"/>
                </a:solidFill>
              </a:rPr>
              <a:t>3</a:t>
            </a:r>
            <a:r>
              <a:rPr sz="2200" b="0" dirty="0" smtClean="0">
                <a:solidFill>
                  <a:srgbClr val="008ABF"/>
                </a:solidFill>
              </a:rPr>
              <a:t>)</a:t>
            </a:r>
            <a:endParaRPr sz="2200" dirty="0"/>
          </a:p>
        </p:txBody>
      </p:sp>
      <p:sp>
        <p:nvSpPr>
          <p:cNvPr id="33" name="object 8"/>
          <p:cNvSpPr txBox="1"/>
          <p:nvPr/>
        </p:nvSpPr>
        <p:spPr>
          <a:xfrm>
            <a:off x="2063114" y="1639407"/>
            <a:ext cx="8339773" cy="1955920"/>
          </a:xfrm>
          <a:prstGeom prst="rect">
            <a:avLst/>
          </a:prstGeom>
          <a:solidFill>
            <a:srgbClr val="93DAF7"/>
          </a:solidFill>
          <a:ln w="25399">
            <a:solidFill>
              <a:srgbClr val="70A9C1"/>
            </a:solidFill>
          </a:ln>
        </p:spPr>
        <p:txBody>
          <a:bodyPr vert="horz" wrap="square" lIns="0" tIns="33020" rIns="0" bIns="0" rtlCol="0">
            <a:spAutoFit/>
          </a:bodyPr>
          <a:lstStyle/>
          <a:p>
            <a:pPr>
              <a:spcBef>
                <a:spcPts val="260"/>
              </a:spcBef>
            </a:pPr>
            <a:r>
              <a:rPr dirty="0">
                <a:solidFill>
                  <a:srgbClr val="BFBFBF"/>
                </a:solidFill>
                <a:latin typeface="Arial"/>
                <a:cs typeface="Arial"/>
              </a:rPr>
              <a:t>// Create</a:t>
            </a:r>
            <a:r>
              <a:rPr spc="-105" dirty="0">
                <a:solidFill>
                  <a:srgbClr val="BFBFBF"/>
                </a:solidFill>
                <a:latin typeface="Arial"/>
                <a:cs typeface="Arial"/>
              </a:rPr>
              <a:t> </a:t>
            </a:r>
            <a:r>
              <a:rPr dirty="0">
                <a:solidFill>
                  <a:srgbClr val="BFBFBF"/>
                </a:solidFill>
                <a:latin typeface="Arial"/>
                <a:cs typeface="Arial"/>
              </a:rPr>
              <a:t>RDD</a:t>
            </a:r>
            <a:endParaRPr dirty="0">
              <a:solidFill>
                <a:prstClr val="black"/>
              </a:solidFill>
              <a:latin typeface="Arial"/>
              <a:cs typeface="Arial"/>
            </a:endParaRPr>
          </a:p>
          <a:p>
            <a:pPr>
              <a:spcBef>
                <a:spcPts val="370"/>
              </a:spcBef>
            </a:pPr>
            <a:r>
              <a:rPr dirty="0">
                <a:solidFill>
                  <a:prstClr val="black"/>
                </a:solidFill>
                <a:latin typeface="Arial"/>
                <a:cs typeface="Arial"/>
              </a:rPr>
              <a:t>val quotes =</a:t>
            </a:r>
            <a:r>
              <a:rPr spc="110" dirty="0">
                <a:solidFill>
                  <a:prstClr val="black"/>
                </a:solidFill>
                <a:latin typeface="Arial"/>
                <a:cs typeface="Arial"/>
              </a:rPr>
              <a:t> </a:t>
            </a:r>
            <a:r>
              <a:rPr spc="-5" dirty="0">
                <a:solidFill>
                  <a:prstClr val="black"/>
                </a:solidFill>
                <a:latin typeface="Arial"/>
                <a:cs typeface="Arial"/>
              </a:rPr>
              <a:t>sc.textFile("hdfs:/sparkdata/sparkQuotes.txt")</a:t>
            </a:r>
            <a:endParaRPr dirty="0">
              <a:solidFill>
                <a:prstClr val="black"/>
              </a:solidFill>
              <a:latin typeface="Arial"/>
              <a:cs typeface="Arial"/>
            </a:endParaRPr>
          </a:p>
          <a:p>
            <a:pPr>
              <a:spcBef>
                <a:spcPts val="439"/>
              </a:spcBef>
            </a:pPr>
            <a:r>
              <a:rPr dirty="0">
                <a:solidFill>
                  <a:srgbClr val="BFBFBF"/>
                </a:solidFill>
                <a:latin typeface="Arial"/>
                <a:cs typeface="Arial"/>
              </a:rPr>
              <a:t>//</a:t>
            </a:r>
            <a:r>
              <a:rPr spc="-105" dirty="0">
                <a:solidFill>
                  <a:srgbClr val="BFBFBF"/>
                </a:solidFill>
                <a:latin typeface="Arial"/>
                <a:cs typeface="Arial"/>
              </a:rPr>
              <a:t> </a:t>
            </a:r>
            <a:r>
              <a:rPr dirty="0">
                <a:solidFill>
                  <a:srgbClr val="BFBFBF"/>
                </a:solidFill>
                <a:latin typeface="Arial"/>
                <a:cs typeface="Arial"/>
              </a:rPr>
              <a:t>Transformations</a:t>
            </a:r>
            <a:endParaRPr dirty="0">
              <a:solidFill>
                <a:prstClr val="black"/>
              </a:solidFill>
              <a:latin typeface="Arial"/>
              <a:cs typeface="Arial"/>
            </a:endParaRPr>
          </a:p>
          <a:p>
            <a:pPr>
              <a:spcBef>
                <a:spcPts val="439"/>
              </a:spcBef>
            </a:pPr>
            <a:r>
              <a:rPr dirty="0">
                <a:solidFill>
                  <a:prstClr val="black"/>
                </a:solidFill>
                <a:latin typeface="Arial"/>
                <a:cs typeface="Arial"/>
              </a:rPr>
              <a:t>val danQuotes =</a:t>
            </a:r>
            <a:r>
              <a:rPr spc="55" dirty="0">
                <a:solidFill>
                  <a:prstClr val="black"/>
                </a:solidFill>
                <a:latin typeface="Arial"/>
                <a:cs typeface="Arial"/>
              </a:rPr>
              <a:t> </a:t>
            </a:r>
            <a:r>
              <a:rPr spc="-5" dirty="0">
                <a:solidFill>
                  <a:prstClr val="black"/>
                </a:solidFill>
                <a:latin typeface="Arial"/>
                <a:cs typeface="Arial"/>
              </a:rPr>
              <a:t>quotes.filter(_.startsWith("DAN"))</a:t>
            </a:r>
            <a:endParaRPr dirty="0">
              <a:solidFill>
                <a:prstClr val="black"/>
              </a:solidFill>
              <a:latin typeface="Arial"/>
              <a:cs typeface="Arial"/>
            </a:endParaRPr>
          </a:p>
          <a:p>
            <a:pPr>
              <a:spcBef>
                <a:spcPts val="439"/>
              </a:spcBef>
            </a:pPr>
            <a:r>
              <a:rPr dirty="0">
                <a:solidFill>
                  <a:prstClr val="black"/>
                </a:solidFill>
                <a:latin typeface="Arial"/>
                <a:cs typeface="Arial"/>
              </a:rPr>
              <a:t>val danSpark = </a:t>
            </a:r>
            <a:r>
              <a:rPr spc="-5" dirty="0">
                <a:solidFill>
                  <a:prstClr val="black"/>
                </a:solidFill>
                <a:latin typeface="Arial"/>
                <a:cs typeface="Arial"/>
              </a:rPr>
              <a:t>danQuotes.map(_.split(" ")).map(x </a:t>
            </a:r>
            <a:r>
              <a:rPr dirty="0">
                <a:solidFill>
                  <a:prstClr val="black"/>
                </a:solidFill>
                <a:latin typeface="Arial"/>
                <a:cs typeface="Arial"/>
              </a:rPr>
              <a:t>=&gt;</a:t>
            </a:r>
            <a:r>
              <a:rPr spc="55" dirty="0">
                <a:solidFill>
                  <a:prstClr val="black"/>
                </a:solidFill>
                <a:latin typeface="Arial"/>
                <a:cs typeface="Arial"/>
              </a:rPr>
              <a:t> </a:t>
            </a:r>
            <a:r>
              <a:rPr dirty="0">
                <a:solidFill>
                  <a:prstClr val="black"/>
                </a:solidFill>
                <a:latin typeface="Arial"/>
                <a:cs typeface="Arial"/>
              </a:rPr>
              <a:t>x(1))</a:t>
            </a:r>
          </a:p>
          <a:p>
            <a:pPr marR="1929764">
              <a:lnSpc>
                <a:spcPct val="120400"/>
              </a:lnSpc>
            </a:pPr>
            <a:r>
              <a:rPr dirty="0">
                <a:solidFill>
                  <a:srgbClr val="BFBFBF"/>
                </a:solidFill>
                <a:latin typeface="Arial"/>
                <a:cs typeface="Arial"/>
              </a:rPr>
              <a:t>// Action  </a:t>
            </a:r>
            <a:r>
              <a:rPr spc="-5" dirty="0">
                <a:solidFill>
                  <a:prstClr val="black"/>
                </a:solidFill>
                <a:latin typeface="Arial"/>
                <a:cs typeface="Arial"/>
              </a:rPr>
              <a:t>danSpark.filter(_.contains("Spark")).count()</a:t>
            </a:r>
            <a:endParaRPr dirty="0">
              <a:solidFill>
                <a:prstClr val="black"/>
              </a:solidFill>
              <a:latin typeface="Arial"/>
              <a:cs typeface="Arial"/>
            </a:endParaRPr>
          </a:p>
        </p:txBody>
      </p:sp>
      <p:sp>
        <p:nvSpPr>
          <p:cNvPr id="34" name="object 9"/>
          <p:cNvSpPr/>
          <p:nvPr/>
        </p:nvSpPr>
        <p:spPr>
          <a:xfrm>
            <a:off x="1760538" y="5192712"/>
            <a:ext cx="1906905" cy="900430"/>
          </a:xfrm>
          <a:custGeom>
            <a:avLst/>
            <a:gdLst/>
            <a:ahLst/>
            <a:cxnLst/>
            <a:rect l="l" t="t" r="r" b="b"/>
            <a:pathLst>
              <a:path w="1906905" h="900429">
                <a:moveTo>
                  <a:pt x="0" y="0"/>
                </a:moveTo>
                <a:lnTo>
                  <a:pt x="1906588" y="0"/>
                </a:lnTo>
                <a:lnTo>
                  <a:pt x="1906588" y="900111"/>
                </a:lnTo>
                <a:lnTo>
                  <a:pt x="0" y="900111"/>
                </a:lnTo>
                <a:lnTo>
                  <a:pt x="0" y="0"/>
                </a:lnTo>
                <a:close/>
              </a:path>
            </a:pathLst>
          </a:custGeom>
          <a:ln w="12699">
            <a:solidFill>
              <a:srgbClr val="007CA0"/>
            </a:solidFill>
          </a:ln>
        </p:spPr>
        <p:txBody>
          <a:bodyPr wrap="square" lIns="0" tIns="0" rIns="0" bIns="0" rtlCol="0"/>
          <a:lstStyle/>
          <a:p>
            <a:endParaRPr>
              <a:solidFill>
                <a:prstClr val="black"/>
              </a:solidFill>
            </a:endParaRPr>
          </a:p>
        </p:txBody>
      </p:sp>
      <p:sp>
        <p:nvSpPr>
          <p:cNvPr id="35" name="object 10"/>
          <p:cNvSpPr txBox="1"/>
          <p:nvPr/>
        </p:nvSpPr>
        <p:spPr>
          <a:xfrm>
            <a:off x="1839278" y="5241793"/>
            <a:ext cx="1706245" cy="813435"/>
          </a:xfrm>
          <a:prstGeom prst="rect">
            <a:avLst/>
          </a:prstGeom>
        </p:spPr>
        <p:txBody>
          <a:bodyPr vert="horz" wrap="square" lIns="0" tIns="7620" rIns="0" bIns="0" rtlCol="0">
            <a:spAutoFit/>
          </a:bodyPr>
          <a:lstStyle/>
          <a:p>
            <a:pPr marL="12700" marR="85090">
              <a:lnSpc>
                <a:spcPts val="1200"/>
              </a:lnSpc>
              <a:spcBef>
                <a:spcPts val="60"/>
              </a:spcBef>
            </a:pPr>
            <a:r>
              <a:rPr sz="1050" spc="-5" dirty="0">
                <a:solidFill>
                  <a:prstClr val="black"/>
                </a:solidFill>
                <a:latin typeface="Courier New"/>
                <a:cs typeface="Courier New"/>
              </a:rPr>
              <a:t>DAN Spark is cool  BOB Spark is</a:t>
            </a:r>
            <a:r>
              <a:rPr sz="1050" spc="-75" dirty="0">
                <a:solidFill>
                  <a:prstClr val="black"/>
                </a:solidFill>
                <a:latin typeface="Courier New"/>
                <a:cs typeface="Courier New"/>
              </a:rPr>
              <a:t> </a:t>
            </a:r>
            <a:r>
              <a:rPr sz="1050" spc="-5" dirty="0">
                <a:solidFill>
                  <a:prstClr val="black"/>
                </a:solidFill>
                <a:latin typeface="Courier New"/>
                <a:cs typeface="Courier New"/>
              </a:rPr>
              <a:t>fun</a:t>
            </a:r>
            <a:endParaRPr sz="1050">
              <a:solidFill>
                <a:prstClr val="black"/>
              </a:solidFill>
              <a:latin typeface="Courier New"/>
              <a:cs typeface="Courier New"/>
            </a:endParaRPr>
          </a:p>
          <a:p>
            <a:pPr marL="12700" marR="5080">
              <a:lnSpc>
                <a:spcPct val="99200"/>
              </a:lnSpc>
              <a:spcBef>
                <a:spcPts val="20"/>
              </a:spcBef>
            </a:pPr>
            <a:r>
              <a:rPr sz="1050" spc="-5" dirty="0">
                <a:solidFill>
                  <a:prstClr val="black"/>
                </a:solidFill>
                <a:latin typeface="Courier New"/>
                <a:cs typeface="Courier New"/>
              </a:rPr>
              <a:t>BRIAN Spark is great  DAN Scala is awesome  BOB Scala is</a:t>
            </a:r>
            <a:r>
              <a:rPr sz="1050" spc="-75" dirty="0">
                <a:solidFill>
                  <a:prstClr val="black"/>
                </a:solidFill>
                <a:latin typeface="Courier New"/>
                <a:cs typeface="Courier New"/>
              </a:rPr>
              <a:t> </a:t>
            </a:r>
            <a:r>
              <a:rPr sz="1050" dirty="0">
                <a:solidFill>
                  <a:prstClr val="black"/>
                </a:solidFill>
                <a:latin typeface="Courier New"/>
                <a:cs typeface="Courier New"/>
              </a:rPr>
              <a:t>flexible</a:t>
            </a:r>
            <a:endParaRPr sz="1050">
              <a:solidFill>
                <a:prstClr val="black"/>
              </a:solidFill>
              <a:latin typeface="Courier New"/>
              <a:cs typeface="Courier New"/>
            </a:endParaRPr>
          </a:p>
        </p:txBody>
      </p:sp>
      <p:sp>
        <p:nvSpPr>
          <p:cNvPr id="36" name="object 11"/>
          <p:cNvSpPr txBox="1"/>
          <p:nvPr/>
        </p:nvSpPr>
        <p:spPr>
          <a:xfrm>
            <a:off x="1829752" y="4830445"/>
            <a:ext cx="1656080" cy="215444"/>
          </a:xfrm>
          <a:prstGeom prst="rect">
            <a:avLst/>
          </a:prstGeom>
        </p:spPr>
        <p:txBody>
          <a:bodyPr vert="horz" wrap="square" lIns="0" tIns="0" rIns="0" bIns="0" rtlCol="0">
            <a:spAutoFit/>
          </a:bodyPr>
          <a:lstStyle/>
          <a:p>
            <a:pPr marL="12700"/>
            <a:r>
              <a:rPr sz="1400" dirty="0">
                <a:solidFill>
                  <a:prstClr val="black"/>
                </a:solidFill>
                <a:latin typeface="Arial"/>
                <a:cs typeface="Arial"/>
              </a:rPr>
              <a:t>File:</a:t>
            </a:r>
            <a:r>
              <a:rPr sz="1400" spc="-100" dirty="0">
                <a:solidFill>
                  <a:prstClr val="black"/>
                </a:solidFill>
                <a:latin typeface="Arial"/>
                <a:cs typeface="Arial"/>
              </a:rPr>
              <a:t> </a:t>
            </a:r>
            <a:r>
              <a:rPr sz="1400" dirty="0">
                <a:solidFill>
                  <a:prstClr val="black"/>
                </a:solidFill>
                <a:latin typeface="Arial"/>
                <a:cs typeface="Arial"/>
              </a:rPr>
              <a:t>sparkQuotes.txt</a:t>
            </a:r>
            <a:endParaRPr sz="1400">
              <a:solidFill>
                <a:prstClr val="black"/>
              </a:solidFill>
              <a:latin typeface="Arial"/>
              <a:cs typeface="Arial"/>
            </a:endParaRPr>
          </a:p>
        </p:txBody>
      </p:sp>
      <p:sp>
        <p:nvSpPr>
          <p:cNvPr id="37" name="object 12"/>
          <p:cNvSpPr/>
          <p:nvPr/>
        </p:nvSpPr>
        <p:spPr>
          <a:xfrm>
            <a:off x="3954463" y="5124451"/>
            <a:ext cx="1787525" cy="1025525"/>
          </a:xfrm>
          <a:custGeom>
            <a:avLst/>
            <a:gdLst/>
            <a:ahLst/>
            <a:cxnLst/>
            <a:rect l="l" t="t" r="r" b="b"/>
            <a:pathLst>
              <a:path w="1787525" h="1025525">
                <a:moveTo>
                  <a:pt x="0" y="170923"/>
                </a:moveTo>
                <a:lnTo>
                  <a:pt x="6105" y="125485"/>
                </a:lnTo>
                <a:lnTo>
                  <a:pt x="23336" y="84655"/>
                </a:lnTo>
                <a:lnTo>
                  <a:pt x="50062" y="50062"/>
                </a:lnTo>
                <a:lnTo>
                  <a:pt x="84655" y="23336"/>
                </a:lnTo>
                <a:lnTo>
                  <a:pt x="125485" y="6105"/>
                </a:lnTo>
                <a:lnTo>
                  <a:pt x="170923" y="0"/>
                </a:lnTo>
                <a:lnTo>
                  <a:pt x="1616598" y="0"/>
                </a:lnTo>
                <a:lnTo>
                  <a:pt x="1662037" y="6105"/>
                </a:lnTo>
                <a:lnTo>
                  <a:pt x="1702869" y="23336"/>
                </a:lnTo>
                <a:lnTo>
                  <a:pt x="1737463" y="50062"/>
                </a:lnTo>
                <a:lnTo>
                  <a:pt x="1764191" y="84655"/>
                </a:lnTo>
                <a:lnTo>
                  <a:pt x="1781422" y="125485"/>
                </a:lnTo>
                <a:lnTo>
                  <a:pt x="1787528" y="170923"/>
                </a:lnTo>
                <a:lnTo>
                  <a:pt x="1787528" y="854600"/>
                </a:lnTo>
                <a:lnTo>
                  <a:pt x="1781422" y="900039"/>
                </a:lnTo>
                <a:lnTo>
                  <a:pt x="1764191" y="940870"/>
                </a:lnTo>
                <a:lnTo>
                  <a:pt x="1737463" y="975464"/>
                </a:lnTo>
                <a:lnTo>
                  <a:pt x="1702869" y="1002191"/>
                </a:lnTo>
                <a:lnTo>
                  <a:pt x="1662037" y="1019423"/>
                </a:lnTo>
                <a:lnTo>
                  <a:pt x="1616598" y="1025529"/>
                </a:lnTo>
                <a:lnTo>
                  <a:pt x="170923" y="1025529"/>
                </a:lnTo>
                <a:lnTo>
                  <a:pt x="125485" y="1019423"/>
                </a:lnTo>
                <a:lnTo>
                  <a:pt x="84655" y="1002191"/>
                </a:lnTo>
                <a:lnTo>
                  <a:pt x="50062" y="975464"/>
                </a:lnTo>
                <a:lnTo>
                  <a:pt x="23336" y="940870"/>
                </a:lnTo>
                <a:lnTo>
                  <a:pt x="6105" y="900039"/>
                </a:lnTo>
                <a:lnTo>
                  <a:pt x="0" y="854600"/>
                </a:lnTo>
                <a:lnTo>
                  <a:pt x="0" y="170923"/>
                </a:lnTo>
                <a:close/>
              </a:path>
            </a:pathLst>
          </a:custGeom>
          <a:ln w="25399">
            <a:solidFill>
              <a:srgbClr val="007CA0"/>
            </a:solidFill>
          </a:ln>
        </p:spPr>
        <p:txBody>
          <a:bodyPr wrap="square" lIns="0" tIns="0" rIns="0" bIns="0" rtlCol="0"/>
          <a:lstStyle/>
          <a:p>
            <a:endParaRPr>
              <a:solidFill>
                <a:prstClr val="black"/>
              </a:solidFill>
            </a:endParaRPr>
          </a:p>
        </p:txBody>
      </p:sp>
      <p:sp>
        <p:nvSpPr>
          <p:cNvPr id="39" name="object 14"/>
          <p:cNvSpPr txBox="1"/>
          <p:nvPr/>
        </p:nvSpPr>
        <p:spPr>
          <a:xfrm>
            <a:off x="4014153" y="4830445"/>
            <a:ext cx="1043305" cy="215444"/>
          </a:xfrm>
          <a:prstGeom prst="rect">
            <a:avLst/>
          </a:prstGeom>
        </p:spPr>
        <p:txBody>
          <a:bodyPr vert="horz" wrap="square" lIns="0" tIns="0" rIns="0" bIns="0" rtlCol="0">
            <a:spAutoFit/>
          </a:bodyPr>
          <a:lstStyle/>
          <a:p>
            <a:pPr marL="12700"/>
            <a:r>
              <a:rPr sz="1400" dirty="0">
                <a:solidFill>
                  <a:prstClr val="black"/>
                </a:solidFill>
                <a:latin typeface="Arial"/>
                <a:cs typeface="Arial"/>
              </a:rPr>
              <a:t>RDD:</a:t>
            </a:r>
            <a:r>
              <a:rPr sz="1400" spc="-100" dirty="0">
                <a:solidFill>
                  <a:prstClr val="black"/>
                </a:solidFill>
                <a:latin typeface="Arial"/>
                <a:cs typeface="Arial"/>
              </a:rPr>
              <a:t> </a:t>
            </a:r>
            <a:r>
              <a:rPr sz="1400" dirty="0">
                <a:solidFill>
                  <a:prstClr val="black"/>
                </a:solidFill>
                <a:latin typeface="Arial"/>
                <a:cs typeface="Arial"/>
              </a:rPr>
              <a:t>quotes</a:t>
            </a:r>
            <a:endParaRPr sz="1400">
              <a:solidFill>
                <a:prstClr val="black"/>
              </a:solidFill>
              <a:latin typeface="Arial"/>
              <a:cs typeface="Arial"/>
            </a:endParaRPr>
          </a:p>
        </p:txBody>
      </p:sp>
      <p:sp>
        <p:nvSpPr>
          <p:cNvPr id="40" name="object 15"/>
          <p:cNvSpPr/>
          <p:nvPr/>
        </p:nvSpPr>
        <p:spPr>
          <a:xfrm>
            <a:off x="6026150" y="5124451"/>
            <a:ext cx="1787525" cy="1025525"/>
          </a:xfrm>
          <a:custGeom>
            <a:avLst/>
            <a:gdLst/>
            <a:ahLst/>
            <a:cxnLst/>
            <a:rect l="l" t="t" r="r" b="b"/>
            <a:pathLst>
              <a:path w="1787525" h="1025525">
                <a:moveTo>
                  <a:pt x="0" y="170923"/>
                </a:moveTo>
                <a:lnTo>
                  <a:pt x="6105" y="125485"/>
                </a:lnTo>
                <a:lnTo>
                  <a:pt x="23336" y="84655"/>
                </a:lnTo>
                <a:lnTo>
                  <a:pt x="50062" y="50062"/>
                </a:lnTo>
                <a:lnTo>
                  <a:pt x="84655" y="23336"/>
                </a:lnTo>
                <a:lnTo>
                  <a:pt x="125485" y="6105"/>
                </a:lnTo>
                <a:lnTo>
                  <a:pt x="170924" y="0"/>
                </a:lnTo>
                <a:lnTo>
                  <a:pt x="1616599" y="0"/>
                </a:lnTo>
                <a:lnTo>
                  <a:pt x="1662038" y="6105"/>
                </a:lnTo>
                <a:lnTo>
                  <a:pt x="1702869" y="23336"/>
                </a:lnTo>
                <a:lnTo>
                  <a:pt x="1737463" y="50062"/>
                </a:lnTo>
                <a:lnTo>
                  <a:pt x="1764191" y="84655"/>
                </a:lnTo>
                <a:lnTo>
                  <a:pt x="1781422" y="125485"/>
                </a:lnTo>
                <a:lnTo>
                  <a:pt x="1787528" y="170923"/>
                </a:lnTo>
                <a:lnTo>
                  <a:pt x="1787528" y="854600"/>
                </a:lnTo>
                <a:lnTo>
                  <a:pt x="1781422" y="900039"/>
                </a:lnTo>
                <a:lnTo>
                  <a:pt x="1764191" y="940870"/>
                </a:lnTo>
                <a:lnTo>
                  <a:pt x="1737463" y="975464"/>
                </a:lnTo>
                <a:lnTo>
                  <a:pt x="1702869" y="1002191"/>
                </a:lnTo>
                <a:lnTo>
                  <a:pt x="1662038" y="1019423"/>
                </a:lnTo>
                <a:lnTo>
                  <a:pt x="1616599" y="1025529"/>
                </a:lnTo>
                <a:lnTo>
                  <a:pt x="170924" y="1025529"/>
                </a:lnTo>
                <a:lnTo>
                  <a:pt x="125485" y="1019423"/>
                </a:lnTo>
                <a:lnTo>
                  <a:pt x="84655" y="1002191"/>
                </a:lnTo>
                <a:lnTo>
                  <a:pt x="50062" y="975464"/>
                </a:lnTo>
                <a:lnTo>
                  <a:pt x="23336" y="940870"/>
                </a:lnTo>
                <a:lnTo>
                  <a:pt x="6105" y="900039"/>
                </a:lnTo>
                <a:lnTo>
                  <a:pt x="0" y="854600"/>
                </a:lnTo>
                <a:lnTo>
                  <a:pt x="0" y="170923"/>
                </a:lnTo>
                <a:close/>
              </a:path>
            </a:pathLst>
          </a:custGeom>
          <a:ln w="25399">
            <a:solidFill>
              <a:srgbClr val="007CA0"/>
            </a:solidFill>
          </a:ln>
        </p:spPr>
        <p:txBody>
          <a:bodyPr wrap="square" lIns="0" tIns="0" rIns="0" bIns="0" rtlCol="0"/>
          <a:lstStyle/>
          <a:p>
            <a:endParaRPr>
              <a:solidFill>
                <a:prstClr val="black"/>
              </a:solidFill>
            </a:endParaRPr>
          </a:p>
        </p:txBody>
      </p:sp>
      <p:sp>
        <p:nvSpPr>
          <p:cNvPr id="42" name="object 17"/>
          <p:cNvSpPr txBox="1"/>
          <p:nvPr/>
        </p:nvSpPr>
        <p:spPr>
          <a:xfrm>
            <a:off x="6085841" y="4830445"/>
            <a:ext cx="1379855" cy="215444"/>
          </a:xfrm>
          <a:prstGeom prst="rect">
            <a:avLst/>
          </a:prstGeom>
        </p:spPr>
        <p:txBody>
          <a:bodyPr vert="horz" wrap="square" lIns="0" tIns="0" rIns="0" bIns="0" rtlCol="0">
            <a:spAutoFit/>
          </a:bodyPr>
          <a:lstStyle/>
          <a:p>
            <a:pPr marL="12700"/>
            <a:r>
              <a:rPr sz="1400" dirty="0">
                <a:solidFill>
                  <a:prstClr val="black"/>
                </a:solidFill>
                <a:latin typeface="Arial"/>
                <a:cs typeface="Arial"/>
              </a:rPr>
              <a:t>RDD:</a:t>
            </a:r>
            <a:r>
              <a:rPr sz="1400" spc="-100" dirty="0">
                <a:solidFill>
                  <a:prstClr val="black"/>
                </a:solidFill>
                <a:latin typeface="Arial"/>
                <a:cs typeface="Arial"/>
              </a:rPr>
              <a:t> </a:t>
            </a:r>
            <a:r>
              <a:rPr sz="1400" dirty="0">
                <a:solidFill>
                  <a:prstClr val="black"/>
                </a:solidFill>
                <a:latin typeface="Arial"/>
                <a:cs typeface="Arial"/>
              </a:rPr>
              <a:t>danQuotes</a:t>
            </a:r>
            <a:endParaRPr sz="1400">
              <a:solidFill>
                <a:prstClr val="black"/>
              </a:solidFill>
              <a:latin typeface="Arial"/>
              <a:cs typeface="Arial"/>
            </a:endParaRPr>
          </a:p>
        </p:txBody>
      </p:sp>
      <p:sp>
        <p:nvSpPr>
          <p:cNvPr id="46" name="object 21"/>
          <p:cNvSpPr/>
          <p:nvPr/>
        </p:nvSpPr>
        <p:spPr>
          <a:xfrm>
            <a:off x="5756274" y="5553075"/>
            <a:ext cx="238760" cy="0"/>
          </a:xfrm>
          <a:custGeom>
            <a:avLst/>
            <a:gdLst/>
            <a:ahLst/>
            <a:cxnLst/>
            <a:rect l="l" t="t" r="r" b="b"/>
            <a:pathLst>
              <a:path w="238760">
                <a:moveTo>
                  <a:pt x="0" y="0"/>
                </a:moveTo>
                <a:lnTo>
                  <a:pt x="238344" y="0"/>
                </a:lnTo>
              </a:path>
            </a:pathLst>
          </a:custGeom>
          <a:ln w="28574">
            <a:solidFill>
              <a:srgbClr val="8DD6F5"/>
            </a:solidFill>
          </a:ln>
        </p:spPr>
        <p:txBody>
          <a:bodyPr wrap="square" lIns="0" tIns="0" rIns="0" bIns="0" rtlCol="0"/>
          <a:lstStyle/>
          <a:p>
            <a:endParaRPr>
              <a:solidFill>
                <a:prstClr val="black"/>
              </a:solidFill>
            </a:endParaRPr>
          </a:p>
        </p:txBody>
      </p:sp>
      <p:sp>
        <p:nvSpPr>
          <p:cNvPr id="47" name="object 22"/>
          <p:cNvSpPr/>
          <p:nvPr/>
        </p:nvSpPr>
        <p:spPr>
          <a:xfrm>
            <a:off x="5892571" y="5486756"/>
            <a:ext cx="130810" cy="132715"/>
          </a:xfrm>
          <a:custGeom>
            <a:avLst/>
            <a:gdLst/>
            <a:ahLst/>
            <a:cxnLst/>
            <a:rect l="l" t="t" r="r" b="b"/>
            <a:pathLst>
              <a:path w="130810" h="132714">
                <a:moveTo>
                  <a:pt x="16700" y="0"/>
                </a:moveTo>
                <a:lnTo>
                  <a:pt x="7962" y="2298"/>
                </a:lnTo>
                <a:lnTo>
                  <a:pt x="0" y="15925"/>
                </a:lnTo>
                <a:lnTo>
                  <a:pt x="2311" y="24676"/>
                </a:lnTo>
                <a:lnTo>
                  <a:pt x="73685" y="66319"/>
                </a:lnTo>
                <a:lnTo>
                  <a:pt x="2311" y="107960"/>
                </a:lnTo>
                <a:lnTo>
                  <a:pt x="0" y="116709"/>
                </a:lnTo>
                <a:lnTo>
                  <a:pt x="7962" y="130340"/>
                </a:lnTo>
                <a:lnTo>
                  <a:pt x="16700" y="132642"/>
                </a:lnTo>
                <a:lnTo>
                  <a:pt x="130403" y="66319"/>
                </a:lnTo>
                <a:lnTo>
                  <a:pt x="16700" y="0"/>
                </a:lnTo>
                <a:close/>
              </a:path>
            </a:pathLst>
          </a:custGeom>
          <a:solidFill>
            <a:srgbClr val="8DD6F5"/>
          </a:solidFill>
        </p:spPr>
        <p:txBody>
          <a:bodyPr wrap="square" lIns="0" tIns="0" rIns="0" bIns="0" rtlCol="0"/>
          <a:lstStyle/>
          <a:p>
            <a:endParaRPr>
              <a:solidFill>
                <a:prstClr val="black"/>
              </a:solidFill>
            </a:endParaRPr>
          </a:p>
        </p:txBody>
      </p:sp>
      <p:sp>
        <p:nvSpPr>
          <p:cNvPr id="53" name="object 11"/>
          <p:cNvSpPr txBox="1">
            <a:spLocks noGrp="1"/>
          </p:cNvSpPr>
          <p:nvPr>
            <p:ph idx="1"/>
          </p:nvPr>
        </p:nvSpPr>
        <p:spPr>
          <a:xfrm>
            <a:off x="1379622" y="1475874"/>
            <a:ext cx="9237578" cy="2744341"/>
          </a:xfrm>
          <a:prstGeom prst="rect">
            <a:avLst/>
          </a:prstGeom>
          <a:solidFill>
            <a:schemeClr val="bg1"/>
          </a:solidFill>
          <a:ln>
            <a:solidFill>
              <a:schemeClr val="accent1">
                <a:shade val="50000"/>
              </a:schemeClr>
            </a:solidFill>
          </a:ln>
        </p:spPr>
        <p:txBody>
          <a:bodyPr vert="horz" wrap="square" lIns="0" tIns="0" rIns="0" bIns="0" rtlCol="0">
            <a:spAutoFit/>
          </a:bodyPr>
          <a:lstStyle/>
          <a:p>
            <a:pPr marL="0" indent="0">
              <a:buNone/>
            </a:pPr>
            <a:r>
              <a:rPr lang="en-US" sz="2000" dirty="0" smtClean="0"/>
              <a:t>// Create</a:t>
            </a:r>
            <a:r>
              <a:rPr lang="en-US" sz="2000" spc="-105" dirty="0" smtClean="0"/>
              <a:t> </a:t>
            </a:r>
            <a:r>
              <a:rPr lang="en-US" sz="2000" dirty="0" smtClean="0"/>
              <a:t>RDD</a:t>
            </a:r>
          </a:p>
          <a:p>
            <a:pPr marL="0" indent="0">
              <a:spcBef>
                <a:spcPts val="370"/>
              </a:spcBef>
              <a:buNone/>
            </a:pPr>
            <a:r>
              <a:rPr lang="en-US" sz="2000" dirty="0" err="1" smtClean="0">
                <a:solidFill>
                  <a:srgbClr val="000000"/>
                </a:solidFill>
              </a:rPr>
              <a:t>val</a:t>
            </a:r>
            <a:r>
              <a:rPr lang="en-US" sz="2000" dirty="0" smtClean="0">
                <a:solidFill>
                  <a:srgbClr val="000000"/>
                </a:solidFill>
              </a:rPr>
              <a:t> quotes =</a:t>
            </a:r>
            <a:r>
              <a:rPr lang="en-US" sz="2000" spc="110" dirty="0" smtClean="0">
                <a:solidFill>
                  <a:srgbClr val="000000"/>
                </a:solidFill>
              </a:rPr>
              <a:t> </a:t>
            </a:r>
            <a:r>
              <a:rPr lang="en-US" sz="2000" spc="-5" dirty="0" err="1" smtClean="0">
                <a:solidFill>
                  <a:srgbClr val="000000"/>
                </a:solidFill>
              </a:rPr>
              <a:t>sc.textFile</a:t>
            </a:r>
            <a:r>
              <a:rPr lang="en-US" sz="2000" spc="-5" dirty="0" smtClean="0">
                <a:solidFill>
                  <a:srgbClr val="000000"/>
                </a:solidFill>
              </a:rPr>
              <a:t>("</a:t>
            </a:r>
            <a:r>
              <a:rPr lang="en-US" sz="2000" spc="-5" dirty="0" err="1" smtClean="0">
                <a:solidFill>
                  <a:srgbClr val="000000"/>
                </a:solidFill>
              </a:rPr>
              <a:t>hdfs</a:t>
            </a:r>
            <a:r>
              <a:rPr lang="en-US" sz="2000" spc="-5" dirty="0" smtClean="0">
                <a:solidFill>
                  <a:srgbClr val="000000"/>
                </a:solidFill>
              </a:rPr>
              <a:t>:/</a:t>
            </a:r>
            <a:r>
              <a:rPr lang="en-US" sz="2000" spc="-5" dirty="0" err="1" smtClean="0">
                <a:solidFill>
                  <a:srgbClr val="000000"/>
                </a:solidFill>
              </a:rPr>
              <a:t>sparkdata</a:t>
            </a:r>
            <a:r>
              <a:rPr lang="en-US" sz="2000" spc="-5" dirty="0" smtClean="0">
                <a:solidFill>
                  <a:srgbClr val="000000"/>
                </a:solidFill>
              </a:rPr>
              <a:t>/</a:t>
            </a:r>
            <a:r>
              <a:rPr lang="en-US" sz="2000" spc="-5" dirty="0" err="1" smtClean="0">
                <a:solidFill>
                  <a:srgbClr val="000000"/>
                </a:solidFill>
              </a:rPr>
              <a:t>sparkQuotes.txt</a:t>
            </a:r>
            <a:r>
              <a:rPr lang="en-US" sz="2000" spc="-5" dirty="0" smtClean="0">
                <a:solidFill>
                  <a:srgbClr val="000000"/>
                </a:solidFill>
              </a:rPr>
              <a:t>")</a:t>
            </a:r>
          </a:p>
          <a:p>
            <a:pPr marL="0" indent="0">
              <a:spcBef>
                <a:spcPts val="370"/>
              </a:spcBef>
              <a:buNone/>
            </a:pPr>
            <a:endParaRPr lang="en-US" sz="2000" spc="-5" dirty="0" smtClean="0">
              <a:solidFill>
                <a:srgbClr val="000000"/>
              </a:solidFill>
            </a:endParaRPr>
          </a:p>
          <a:p>
            <a:pPr marL="0" indent="0">
              <a:spcBef>
                <a:spcPts val="439"/>
              </a:spcBef>
              <a:buNone/>
            </a:pPr>
            <a:r>
              <a:rPr lang="en-US" sz="2000" dirty="0" smtClean="0"/>
              <a:t>//</a:t>
            </a:r>
            <a:r>
              <a:rPr lang="en-US" sz="2000" spc="-105" dirty="0" smtClean="0"/>
              <a:t> </a:t>
            </a:r>
            <a:r>
              <a:rPr lang="en-US" sz="2000" dirty="0" smtClean="0"/>
              <a:t>Transformations</a:t>
            </a:r>
          </a:p>
          <a:p>
            <a:pPr marL="0" indent="0">
              <a:spcBef>
                <a:spcPts val="439"/>
              </a:spcBef>
              <a:buNone/>
            </a:pPr>
            <a:r>
              <a:rPr lang="en-US" sz="2000" dirty="0" err="1" smtClean="0">
                <a:solidFill>
                  <a:srgbClr val="000000"/>
                </a:solidFill>
              </a:rPr>
              <a:t>val</a:t>
            </a:r>
            <a:r>
              <a:rPr lang="en-US" sz="2000" dirty="0" smtClean="0">
                <a:solidFill>
                  <a:srgbClr val="000000"/>
                </a:solidFill>
              </a:rPr>
              <a:t> </a:t>
            </a:r>
            <a:r>
              <a:rPr lang="en-US" sz="2000" dirty="0" err="1" smtClean="0">
                <a:solidFill>
                  <a:srgbClr val="000000"/>
                </a:solidFill>
              </a:rPr>
              <a:t>danQuotes</a:t>
            </a:r>
            <a:r>
              <a:rPr lang="en-US" sz="2000" dirty="0" smtClean="0">
                <a:solidFill>
                  <a:srgbClr val="000000"/>
                </a:solidFill>
              </a:rPr>
              <a:t> =</a:t>
            </a:r>
            <a:r>
              <a:rPr lang="en-US" sz="2000" spc="55" dirty="0" smtClean="0">
                <a:solidFill>
                  <a:srgbClr val="000000"/>
                </a:solidFill>
              </a:rPr>
              <a:t> </a:t>
            </a:r>
            <a:r>
              <a:rPr lang="en-US" sz="2000" spc="-5" dirty="0" err="1" smtClean="0">
                <a:solidFill>
                  <a:srgbClr val="000000"/>
                </a:solidFill>
              </a:rPr>
              <a:t>quotes.filter</a:t>
            </a:r>
            <a:r>
              <a:rPr lang="en-US" sz="2000" spc="-5" dirty="0" smtClean="0">
                <a:solidFill>
                  <a:srgbClr val="000000"/>
                </a:solidFill>
              </a:rPr>
              <a:t>(_.</a:t>
            </a:r>
            <a:r>
              <a:rPr lang="en-US" sz="2000" spc="-5" dirty="0" err="1" smtClean="0">
                <a:solidFill>
                  <a:srgbClr val="000000"/>
                </a:solidFill>
              </a:rPr>
              <a:t>startsWith</a:t>
            </a:r>
            <a:r>
              <a:rPr lang="en-US" sz="2000" spc="-5" dirty="0" smtClean="0">
                <a:solidFill>
                  <a:srgbClr val="000000"/>
                </a:solidFill>
              </a:rPr>
              <a:t>("DAN"))</a:t>
            </a:r>
          </a:p>
          <a:p>
            <a:pPr marL="0" indent="0">
              <a:spcBef>
                <a:spcPts val="439"/>
              </a:spcBef>
              <a:buNone/>
            </a:pPr>
            <a:r>
              <a:rPr lang="en-US" sz="2000" dirty="0" err="1" smtClean="0">
                <a:solidFill>
                  <a:srgbClr val="000000"/>
                </a:solidFill>
              </a:rPr>
              <a:t>val</a:t>
            </a:r>
            <a:r>
              <a:rPr lang="en-US" sz="2000" dirty="0" smtClean="0">
                <a:solidFill>
                  <a:srgbClr val="000000"/>
                </a:solidFill>
              </a:rPr>
              <a:t> </a:t>
            </a:r>
            <a:r>
              <a:rPr lang="en-US" sz="2000" dirty="0" err="1" smtClean="0">
                <a:solidFill>
                  <a:srgbClr val="000000"/>
                </a:solidFill>
              </a:rPr>
              <a:t>danSpark</a:t>
            </a:r>
            <a:r>
              <a:rPr lang="en-US" sz="2000" dirty="0" smtClean="0">
                <a:solidFill>
                  <a:srgbClr val="000000"/>
                </a:solidFill>
              </a:rPr>
              <a:t> = </a:t>
            </a:r>
            <a:r>
              <a:rPr lang="en-US" sz="2000" spc="-5" dirty="0" err="1" smtClean="0">
                <a:solidFill>
                  <a:srgbClr val="000000"/>
                </a:solidFill>
              </a:rPr>
              <a:t>danQuotes.map</a:t>
            </a:r>
            <a:r>
              <a:rPr lang="en-US" sz="2000" spc="-5" dirty="0" smtClean="0">
                <a:solidFill>
                  <a:srgbClr val="000000"/>
                </a:solidFill>
              </a:rPr>
              <a:t>(_.split(" ")).map(x </a:t>
            </a:r>
            <a:r>
              <a:rPr lang="en-US" sz="2000" dirty="0" smtClean="0">
                <a:solidFill>
                  <a:srgbClr val="000000"/>
                </a:solidFill>
              </a:rPr>
              <a:t>=&gt;</a:t>
            </a:r>
            <a:r>
              <a:rPr lang="en-US" sz="2000" spc="55" dirty="0" smtClean="0">
                <a:solidFill>
                  <a:srgbClr val="000000"/>
                </a:solidFill>
              </a:rPr>
              <a:t> </a:t>
            </a:r>
            <a:r>
              <a:rPr lang="en-US" sz="2000" dirty="0" smtClean="0">
                <a:solidFill>
                  <a:srgbClr val="000000"/>
                </a:solidFill>
              </a:rPr>
              <a:t>x(1))</a:t>
            </a:r>
          </a:p>
          <a:p>
            <a:pPr marL="0" indent="0">
              <a:spcBef>
                <a:spcPts val="439"/>
              </a:spcBef>
              <a:buNone/>
            </a:pPr>
            <a:endParaRPr lang="en-US" sz="2000" dirty="0" smtClean="0">
              <a:solidFill>
                <a:srgbClr val="000000"/>
              </a:solidFill>
            </a:endParaRPr>
          </a:p>
          <a:p>
            <a:pPr marL="0" marR="1562100" indent="0">
              <a:lnSpc>
                <a:spcPct val="120400"/>
              </a:lnSpc>
              <a:buNone/>
            </a:pPr>
            <a:r>
              <a:rPr lang="en-US" sz="2000" dirty="0" smtClean="0"/>
              <a:t>// Action  </a:t>
            </a:r>
            <a:r>
              <a:rPr lang="en-US" sz="2000" spc="-5" dirty="0" err="1" smtClean="0">
                <a:solidFill>
                  <a:srgbClr val="000000"/>
                </a:solidFill>
              </a:rPr>
              <a:t>danSpark.filter</a:t>
            </a:r>
            <a:r>
              <a:rPr lang="en-US" sz="2000" spc="-5" dirty="0" smtClean="0">
                <a:solidFill>
                  <a:srgbClr val="000000"/>
                </a:solidFill>
              </a:rPr>
              <a:t>(_.contains("Spark")).count()</a:t>
            </a:r>
            <a:endParaRPr lang="en-US" sz="2000" spc="-5" dirty="0">
              <a:solidFill>
                <a:srgbClr val="000000"/>
              </a:solidFill>
            </a:endParaRPr>
          </a:p>
        </p:txBody>
      </p:sp>
      <p:sp>
        <p:nvSpPr>
          <p:cNvPr id="54" name="Rectangle 53"/>
          <p:cNvSpPr/>
          <p:nvPr/>
        </p:nvSpPr>
        <p:spPr>
          <a:xfrm>
            <a:off x="1371600" y="1475874"/>
            <a:ext cx="9245600" cy="1538260"/>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976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 name="object 5"/>
          <p:cNvSpPr/>
          <p:nvPr/>
        </p:nvSpPr>
        <p:spPr>
          <a:xfrm>
            <a:off x="3679825" y="5553075"/>
            <a:ext cx="238760" cy="0"/>
          </a:xfrm>
          <a:custGeom>
            <a:avLst/>
            <a:gdLst/>
            <a:ahLst/>
            <a:cxnLst/>
            <a:rect l="l" t="t" r="r" b="b"/>
            <a:pathLst>
              <a:path w="238760">
                <a:moveTo>
                  <a:pt x="0" y="0"/>
                </a:moveTo>
                <a:lnTo>
                  <a:pt x="238343" y="0"/>
                </a:lnTo>
              </a:path>
            </a:pathLst>
          </a:custGeom>
          <a:ln w="28574">
            <a:solidFill>
              <a:srgbClr val="8DD6F5"/>
            </a:solidFill>
          </a:ln>
        </p:spPr>
        <p:txBody>
          <a:bodyPr wrap="square" lIns="0" tIns="0" rIns="0" bIns="0" rtlCol="0"/>
          <a:lstStyle/>
          <a:p>
            <a:endParaRPr>
              <a:solidFill>
                <a:prstClr val="black"/>
              </a:solidFill>
            </a:endParaRPr>
          </a:p>
        </p:txBody>
      </p:sp>
      <p:sp>
        <p:nvSpPr>
          <p:cNvPr id="60" name="object 6"/>
          <p:cNvSpPr/>
          <p:nvPr/>
        </p:nvSpPr>
        <p:spPr>
          <a:xfrm>
            <a:off x="3816121" y="5486756"/>
            <a:ext cx="130810" cy="132715"/>
          </a:xfrm>
          <a:custGeom>
            <a:avLst/>
            <a:gdLst/>
            <a:ahLst/>
            <a:cxnLst/>
            <a:rect l="l" t="t" r="r" b="b"/>
            <a:pathLst>
              <a:path w="130810" h="132714">
                <a:moveTo>
                  <a:pt x="16700" y="0"/>
                </a:moveTo>
                <a:lnTo>
                  <a:pt x="7962" y="2298"/>
                </a:lnTo>
                <a:lnTo>
                  <a:pt x="0" y="15925"/>
                </a:lnTo>
                <a:lnTo>
                  <a:pt x="2311" y="24676"/>
                </a:lnTo>
                <a:lnTo>
                  <a:pt x="73685" y="66319"/>
                </a:lnTo>
                <a:lnTo>
                  <a:pt x="2311" y="107960"/>
                </a:lnTo>
                <a:lnTo>
                  <a:pt x="0" y="116709"/>
                </a:lnTo>
                <a:lnTo>
                  <a:pt x="7962" y="130340"/>
                </a:lnTo>
                <a:lnTo>
                  <a:pt x="16700" y="132642"/>
                </a:lnTo>
                <a:lnTo>
                  <a:pt x="130403" y="66319"/>
                </a:lnTo>
                <a:lnTo>
                  <a:pt x="16700" y="0"/>
                </a:lnTo>
                <a:close/>
              </a:path>
            </a:pathLst>
          </a:custGeom>
          <a:solidFill>
            <a:srgbClr val="8DD6F5"/>
          </a:solidFill>
        </p:spPr>
        <p:txBody>
          <a:bodyPr wrap="square" lIns="0" tIns="0" rIns="0" bIns="0" rtlCol="0"/>
          <a:lstStyle/>
          <a:p>
            <a:endParaRPr>
              <a:solidFill>
                <a:prstClr val="black"/>
              </a:solidFill>
            </a:endParaRPr>
          </a:p>
        </p:txBody>
      </p:sp>
      <p:sp>
        <p:nvSpPr>
          <p:cNvPr id="61" name="object 7"/>
          <p:cNvSpPr txBox="1">
            <a:spLocks noGrp="1"/>
          </p:cNvSpPr>
          <p:nvPr>
            <p:ph type="title"/>
          </p:nvPr>
        </p:nvSpPr>
        <p:spPr>
          <a:xfrm>
            <a:off x="1849968" y="599440"/>
            <a:ext cx="11540067" cy="378950"/>
          </a:xfrm>
          <a:prstGeom prst="rect">
            <a:avLst/>
          </a:prstGeom>
        </p:spPr>
        <p:txBody>
          <a:bodyPr vert="horz" wrap="square" lIns="0" tIns="40005" rIns="0" bIns="0" rtlCol="0">
            <a:spAutoFit/>
          </a:bodyPr>
          <a:lstStyle/>
          <a:p>
            <a:pPr marL="20320"/>
            <a:r>
              <a:rPr sz="2200" b="0" dirty="0">
                <a:solidFill>
                  <a:srgbClr val="008ABF"/>
                </a:solidFill>
              </a:rPr>
              <a:t>Code Execution</a:t>
            </a:r>
            <a:r>
              <a:rPr sz="2200" b="0" spc="-100" dirty="0">
                <a:solidFill>
                  <a:srgbClr val="008ABF"/>
                </a:solidFill>
              </a:rPr>
              <a:t> </a:t>
            </a:r>
            <a:r>
              <a:rPr sz="2200" b="0" dirty="0">
                <a:solidFill>
                  <a:srgbClr val="008ABF"/>
                </a:solidFill>
              </a:rPr>
              <a:t>(5)</a:t>
            </a:r>
            <a:endParaRPr sz="2200"/>
          </a:p>
        </p:txBody>
      </p:sp>
      <p:sp>
        <p:nvSpPr>
          <p:cNvPr id="62" name="object 8"/>
          <p:cNvSpPr txBox="1"/>
          <p:nvPr/>
        </p:nvSpPr>
        <p:spPr>
          <a:xfrm>
            <a:off x="2063114" y="1639407"/>
            <a:ext cx="8339773" cy="1955920"/>
          </a:xfrm>
          <a:prstGeom prst="rect">
            <a:avLst/>
          </a:prstGeom>
          <a:solidFill>
            <a:srgbClr val="93DAF7"/>
          </a:solidFill>
          <a:ln w="25399">
            <a:solidFill>
              <a:srgbClr val="70A9C1"/>
            </a:solidFill>
          </a:ln>
        </p:spPr>
        <p:txBody>
          <a:bodyPr vert="horz" wrap="square" lIns="0" tIns="33020" rIns="0" bIns="0" rtlCol="0">
            <a:spAutoFit/>
          </a:bodyPr>
          <a:lstStyle/>
          <a:p>
            <a:pPr>
              <a:spcBef>
                <a:spcPts val="260"/>
              </a:spcBef>
            </a:pPr>
            <a:r>
              <a:rPr dirty="0">
                <a:solidFill>
                  <a:srgbClr val="BFBFBF"/>
                </a:solidFill>
                <a:latin typeface="Arial"/>
                <a:cs typeface="Arial"/>
              </a:rPr>
              <a:t>// Create</a:t>
            </a:r>
            <a:r>
              <a:rPr spc="-105" dirty="0">
                <a:solidFill>
                  <a:srgbClr val="BFBFBF"/>
                </a:solidFill>
                <a:latin typeface="Arial"/>
                <a:cs typeface="Arial"/>
              </a:rPr>
              <a:t> </a:t>
            </a:r>
            <a:r>
              <a:rPr dirty="0">
                <a:solidFill>
                  <a:srgbClr val="BFBFBF"/>
                </a:solidFill>
                <a:latin typeface="Arial"/>
                <a:cs typeface="Arial"/>
              </a:rPr>
              <a:t>RDD</a:t>
            </a:r>
            <a:endParaRPr dirty="0">
              <a:solidFill>
                <a:prstClr val="black"/>
              </a:solidFill>
              <a:latin typeface="Arial"/>
              <a:cs typeface="Arial"/>
            </a:endParaRPr>
          </a:p>
          <a:p>
            <a:pPr>
              <a:spcBef>
                <a:spcPts val="370"/>
              </a:spcBef>
            </a:pPr>
            <a:r>
              <a:rPr dirty="0">
                <a:solidFill>
                  <a:prstClr val="black"/>
                </a:solidFill>
                <a:latin typeface="Arial"/>
                <a:cs typeface="Arial"/>
              </a:rPr>
              <a:t>val quotes =</a:t>
            </a:r>
            <a:r>
              <a:rPr spc="110" dirty="0">
                <a:solidFill>
                  <a:prstClr val="black"/>
                </a:solidFill>
                <a:latin typeface="Arial"/>
                <a:cs typeface="Arial"/>
              </a:rPr>
              <a:t> </a:t>
            </a:r>
            <a:r>
              <a:rPr spc="-5" dirty="0">
                <a:solidFill>
                  <a:prstClr val="black"/>
                </a:solidFill>
                <a:latin typeface="Arial"/>
                <a:cs typeface="Arial"/>
              </a:rPr>
              <a:t>sc.textFile("hdfs:/sparkdata/sparkQuotes.txt")</a:t>
            </a:r>
            <a:endParaRPr dirty="0">
              <a:solidFill>
                <a:prstClr val="black"/>
              </a:solidFill>
              <a:latin typeface="Arial"/>
              <a:cs typeface="Arial"/>
            </a:endParaRPr>
          </a:p>
          <a:p>
            <a:pPr>
              <a:spcBef>
                <a:spcPts val="439"/>
              </a:spcBef>
            </a:pPr>
            <a:r>
              <a:rPr dirty="0">
                <a:solidFill>
                  <a:srgbClr val="BFBFBF"/>
                </a:solidFill>
                <a:latin typeface="Arial"/>
                <a:cs typeface="Arial"/>
              </a:rPr>
              <a:t>//</a:t>
            </a:r>
            <a:r>
              <a:rPr spc="-105" dirty="0">
                <a:solidFill>
                  <a:srgbClr val="BFBFBF"/>
                </a:solidFill>
                <a:latin typeface="Arial"/>
                <a:cs typeface="Arial"/>
              </a:rPr>
              <a:t> </a:t>
            </a:r>
            <a:r>
              <a:rPr dirty="0">
                <a:solidFill>
                  <a:srgbClr val="BFBFBF"/>
                </a:solidFill>
                <a:latin typeface="Arial"/>
                <a:cs typeface="Arial"/>
              </a:rPr>
              <a:t>Transformations</a:t>
            </a:r>
            <a:endParaRPr dirty="0">
              <a:solidFill>
                <a:prstClr val="black"/>
              </a:solidFill>
              <a:latin typeface="Arial"/>
              <a:cs typeface="Arial"/>
            </a:endParaRPr>
          </a:p>
          <a:p>
            <a:pPr>
              <a:spcBef>
                <a:spcPts val="439"/>
              </a:spcBef>
            </a:pPr>
            <a:r>
              <a:rPr dirty="0">
                <a:solidFill>
                  <a:prstClr val="black"/>
                </a:solidFill>
                <a:latin typeface="Arial"/>
                <a:cs typeface="Arial"/>
              </a:rPr>
              <a:t>val danQuotes =</a:t>
            </a:r>
            <a:r>
              <a:rPr spc="55" dirty="0">
                <a:solidFill>
                  <a:prstClr val="black"/>
                </a:solidFill>
                <a:latin typeface="Arial"/>
                <a:cs typeface="Arial"/>
              </a:rPr>
              <a:t> </a:t>
            </a:r>
            <a:r>
              <a:rPr spc="-5" dirty="0">
                <a:solidFill>
                  <a:prstClr val="black"/>
                </a:solidFill>
                <a:latin typeface="Arial"/>
                <a:cs typeface="Arial"/>
              </a:rPr>
              <a:t>quotes.filter(_.startsWith("DAN"))</a:t>
            </a:r>
            <a:endParaRPr dirty="0">
              <a:solidFill>
                <a:prstClr val="black"/>
              </a:solidFill>
              <a:latin typeface="Arial"/>
              <a:cs typeface="Arial"/>
            </a:endParaRPr>
          </a:p>
          <a:p>
            <a:pPr>
              <a:spcBef>
                <a:spcPts val="439"/>
              </a:spcBef>
            </a:pPr>
            <a:r>
              <a:rPr dirty="0">
                <a:solidFill>
                  <a:prstClr val="black"/>
                </a:solidFill>
                <a:latin typeface="Arial"/>
                <a:cs typeface="Arial"/>
              </a:rPr>
              <a:t>val danSpark = </a:t>
            </a:r>
            <a:r>
              <a:rPr spc="-5" dirty="0">
                <a:solidFill>
                  <a:prstClr val="black"/>
                </a:solidFill>
                <a:latin typeface="Arial"/>
                <a:cs typeface="Arial"/>
              </a:rPr>
              <a:t>danQuotes.map(_.split(" ")).map(x </a:t>
            </a:r>
            <a:r>
              <a:rPr dirty="0">
                <a:solidFill>
                  <a:prstClr val="black"/>
                </a:solidFill>
                <a:latin typeface="Arial"/>
                <a:cs typeface="Arial"/>
              </a:rPr>
              <a:t>=&gt;</a:t>
            </a:r>
            <a:r>
              <a:rPr spc="55" dirty="0">
                <a:solidFill>
                  <a:prstClr val="black"/>
                </a:solidFill>
                <a:latin typeface="Arial"/>
                <a:cs typeface="Arial"/>
              </a:rPr>
              <a:t> </a:t>
            </a:r>
            <a:r>
              <a:rPr dirty="0">
                <a:solidFill>
                  <a:prstClr val="black"/>
                </a:solidFill>
                <a:latin typeface="Arial"/>
                <a:cs typeface="Arial"/>
              </a:rPr>
              <a:t>x(1))</a:t>
            </a:r>
          </a:p>
          <a:p>
            <a:pPr marR="1929764">
              <a:lnSpc>
                <a:spcPct val="120400"/>
              </a:lnSpc>
            </a:pPr>
            <a:r>
              <a:rPr dirty="0">
                <a:solidFill>
                  <a:srgbClr val="BFBFBF"/>
                </a:solidFill>
                <a:latin typeface="Arial"/>
                <a:cs typeface="Arial"/>
              </a:rPr>
              <a:t>// Action  </a:t>
            </a:r>
            <a:r>
              <a:rPr spc="-5" dirty="0">
                <a:solidFill>
                  <a:prstClr val="black"/>
                </a:solidFill>
                <a:latin typeface="Arial"/>
                <a:cs typeface="Arial"/>
              </a:rPr>
              <a:t>danSpark.filter(_.contains("Spark")).count()</a:t>
            </a:r>
            <a:endParaRPr dirty="0">
              <a:solidFill>
                <a:prstClr val="black"/>
              </a:solidFill>
              <a:latin typeface="Arial"/>
              <a:cs typeface="Arial"/>
            </a:endParaRPr>
          </a:p>
        </p:txBody>
      </p:sp>
      <p:sp>
        <p:nvSpPr>
          <p:cNvPr id="63" name="object 9"/>
          <p:cNvSpPr/>
          <p:nvPr/>
        </p:nvSpPr>
        <p:spPr>
          <a:xfrm>
            <a:off x="1760538" y="5192712"/>
            <a:ext cx="1906905" cy="900430"/>
          </a:xfrm>
          <a:custGeom>
            <a:avLst/>
            <a:gdLst/>
            <a:ahLst/>
            <a:cxnLst/>
            <a:rect l="l" t="t" r="r" b="b"/>
            <a:pathLst>
              <a:path w="1906905" h="900429">
                <a:moveTo>
                  <a:pt x="0" y="0"/>
                </a:moveTo>
                <a:lnTo>
                  <a:pt x="1906588" y="0"/>
                </a:lnTo>
                <a:lnTo>
                  <a:pt x="1906588" y="900111"/>
                </a:lnTo>
                <a:lnTo>
                  <a:pt x="0" y="900111"/>
                </a:lnTo>
                <a:lnTo>
                  <a:pt x="0" y="0"/>
                </a:lnTo>
                <a:close/>
              </a:path>
            </a:pathLst>
          </a:custGeom>
          <a:ln w="12699">
            <a:solidFill>
              <a:srgbClr val="007CA0"/>
            </a:solidFill>
          </a:ln>
        </p:spPr>
        <p:txBody>
          <a:bodyPr wrap="square" lIns="0" tIns="0" rIns="0" bIns="0" rtlCol="0"/>
          <a:lstStyle/>
          <a:p>
            <a:endParaRPr>
              <a:solidFill>
                <a:prstClr val="black"/>
              </a:solidFill>
            </a:endParaRPr>
          </a:p>
        </p:txBody>
      </p:sp>
      <p:sp>
        <p:nvSpPr>
          <p:cNvPr id="64" name="object 10"/>
          <p:cNvSpPr txBox="1"/>
          <p:nvPr/>
        </p:nvSpPr>
        <p:spPr>
          <a:xfrm>
            <a:off x="1839278" y="5241793"/>
            <a:ext cx="1706245" cy="813435"/>
          </a:xfrm>
          <a:prstGeom prst="rect">
            <a:avLst/>
          </a:prstGeom>
        </p:spPr>
        <p:txBody>
          <a:bodyPr vert="horz" wrap="square" lIns="0" tIns="7620" rIns="0" bIns="0" rtlCol="0">
            <a:spAutoFit/>
          </a:bodyPr>
          <a:lstStyle/>
          <a:p>
            <a:pPr marL="12700" marR="85090">
              <a:lnSpc>
                <a:spcPts val="1200"/>
              </a:lnSpc>
              <a:spcBef>
                <a:spcPts val="60"/>
              </a:spcBef>
            </a:pPr>
            <a:r>
              <a:rPr sz="1050" spc="-5" dirty="0">
                <a:solidFill>
                  <a:prstClr val="black"/>
                </a:solidFill>
                <a:latin typeface="Courier New"/>
                <a:cs typeface="Courier New"/>
              </a:rPr>
              <a:t>DAN Spark is cool  BOB Spark is</a:t>
            </a:r>
            <a:r>
              <a:rPr sz="1050" spc="-75" dirty="0">
                <a:solidFill>
                  <a:prstClr val="black"/>
                </a:solidFill>
                <a:latin typeface="Courier New"/>
                <a:cs typeface="Courier New"/>
              </a:rPr>
              <a:t> </a:t>
            </a:r>
            <a:r>
              <a:rPr sz="1050" spc="-5" dirty="0">
                <a:solidFill>
                  <a:prstClr val="black"/>
                </a:solidFill>
                <a:latin typeface="Courier New"/>
                <a:cs typeface="Courier New"/>
              </a:rPr>
              <a:t>fun</a:t>
            </a:r>
            <a:endParaRPr sz="1050">
              <a:solidFill>
                <a:prstClr val="black"/>
              </a:solidFill>
              <a:latin typeface="Courier New"/>
              <a:cs typeface="Courier New"/>
            </a:endParaRPr>
          </a:p>
          <a:p>
            <a:pPr marL="12700" marR="5080">
              <a:lnSpc>
                <a:spcPct val="99200"/>
              </a:lnSpc>
              <a:spcBef>
                <a:spcPts val="20"/>
              </a:spcBef>
            </a:pPr>
            <a:r>
              <a:rPr sz="1050" spc="-5" dirty="0">
                <a:solidFill>
                  <a:prstClr val="black"/>
                </a:solidFill>
                <a:latin typeface="Courier New"/>
                <a:cs typeface="Courier New"/>
              </a:rPr>
              <a:t>BRIAN Spark is great  DAN Scala is awesome  BOB Scala is</a:t>
            </a:r>
            <a:r>
              <a:rPr sz="1050" spc="-75" dirty="0">
                <a:solidFill>
                  <a:prstClr val="black"/>
                </a:solidFill>
                <a:latin typeface="Courier New"/>
                <a:cs typeface="Courier New"/>
              </a:rPr>
              <a:t> </a:t>
            </a:r>
            <a:r>
              <a:rPr sz="1050" dirty="0">
                <a:solidFill>
                  <a:prstClr val="black"/>
                </a:solidFill>
                <a:latin typeface="Courier New"/>
                <a:cs typeface="Courier New"/>
              </a:rPr>
              <a:t>flexible</a:t>
            </a:r>
            <a:endParaRPr sz="1050">
              <a:solidFill>
                <a:prstClr val="black"/>
              </a:solidFill>
              <a:latin typeface="Courier New"/>
              <a:cs typeface="Courier New"/>
            </a:endParaRPr>
          </a:p>
        </p:txBody>
      </p:sp>
      <p:sp>
        <p:nvSpPr>
          <p:cNvPr id="65" name="object 11"/>
          <p:cNvSpPr txBox="1"/>
          <p:nvPr/>
        </p:nvSpPr>
        <p:spPr>
          <a:xfrm>
            <a:off x="1829752" y="4830445"/>
            <a:ext cx="1656080" cy="215444"/>
          </a:xfrm>
          <a:prstGeom prst="rect">
            <a:avLst/>
          </a:prstGeom>
        </p:spPr>
        <p:txBody>
          <a:bodyPr vert="horz" wrap="square" lIns="0" tIns="0" rIns="0" bIns="0" rtlCol="0">
            <a:spAutoFit/>
          </a:bodyPr>
          <a:lstStyle/>
          <a:p>
            <a:pPr marL="12700"/>
            <a:r>
              <a:rPr sz="1400" dirty="0">
                <a:solidFill>
                  <a:prstClr val="black"/>
                </a:solidFill>
                <a:latin typeface="Arial"/>
                <a:cs typeface="Arial"/>
              </a:rPr>
              <a:t>File:</a:t>
            </a:r>
            <a:r>
              <a:rPr sz="1400" spc="-100" dirty="0">
                <a:solidFill>
                  <a:prstClr val="black"/>
                </a:solidFill>
                <a:latin typeface="Arial"/>
                <a:cs typeface="Arial"/>
              </a:rPr>
              <a:t> </a:t>
            </a:r>
            <a:r>
              <a:rPr sz="1400" dirty="0">
                <a:solidFill>
                  <a:prstClr val="black"/>
                </a:solidFill>
                <a:latin typeface="Arial"/>
                <a:cs typeface="Arial"/>
              </a:rPr>
              <a:t>sparkQuotes.txt</a:t>
            </a:r>
            <a:endParaRPr sz="1400">
              <a:solidFill>
                <a:prstClr val="black"/>
              </a:solidFill>
              <a:latin typeface="Arial"/>
              <a:cs typeface="Arial"/>
            </a:endParaRPr>
          </a:p>
        </p:txBody>
      </p:sp>
      <p:sp>
        <p:nvSpPr>
          <p:cNvPr id="66" name="object 12"/>
          <p:cNvSpPr/>
          <p:nvPr/>
        </p:nvSpPr>
        <p:spPr>
          <a:xfrm>
            <a:off x="3954463" y="5124451"/>
            <a:ext cx="1787525" cy="1025525"/>
          </a:xfrm>
          <a:custGeom>
            <a:avLst/>
            <a:gdLst/>
            <a:ahLst/>
            <a:cxnLst/>
            <a:rect l="l" t="t" r="r" b="b"/>
            <a:pathLst>
              <a:path w="1787525" h="1025525">
                <a:moveTo>
                  <a:pt x="0" y="170923"/>
                </a:moveTo>
                <a:lnTo>
                  <a:pt x="6105" y="125485"/>
                </a:lnTo>
                <a:lnTo>
                  <a:pt x="23336" y="84655"/>
                </a:lnTo>
                <a:lnTo>
                  <a:pt x="50062" y="50062"/>
                </a:lnTo>
                <a:lnTo>
                  <a:pt x="84655" y="23336"/>
                </a:lnTo>
                <a:lnTo>
                  <a:pt x="125485" y="6105"/>
                </a:lnTo>
                <a:lnTo>
                  <a:pt x="170923" y="0"/>
                </a:lnTo>
                <a:lnTo>
                  <a:pt x="1616598" y="0"/>
                </a:lnTo>
                <a:lnTo>
                  <a:pt x="1662037" y="6105"/>
                </a:lnTo>
                <a:lnTo>
                  <a:pt x="1702869" y="23336"/>
                </a:lnTo>
                <a:lnTo>
                  <a:pt x="1737463" y="50062"/>
                </a:lnTo>
                <a:lnTo>
                  <a:pt x="1764191" y="84655"/>
                </a:lnTo>
                <a:lnTo>
                  <a:pt x="1781422" y="125485"/>
                </a:lnTo>
                <a:lnTo>
                  <a:pt x="1787528" y="170923"/>
                </a:lnTo>
                <a:lnTo>
                  <a:pt x="1787528" y="854600"/>
                </a:lnTo>
                <a:lnTo>
                  <a:pt x="1781422" y="900039"/>
                </a:lnTo>
                <a:lnTo>
                  <a:pt x="1764191" y="940870"/>
                </a:lnTo>
                <a:lnTo>
                  <a:pt x="1737463" y="975464"/>
                </a:lnTo>
                <a:lnTo>
                  <a:pt x="1702869" y="1002191"/>
                </a:lnTo>
                <a:lnTo>
                  <a:pt x="1662037" y="1019423"/>
                </a:lnTo>
                <a:lnTo>
                  <a:pt x="1616598" y="1025529"/>
                </a:lnTo>
                <a:lnTo>
                  <a:pt x="170923" y="1025529"/>
                </a:lnTo>
                <a:lnTo>
                  <a:pt x="125485" y="1019423"/>
                </a:lnTo>
                <a:lnTo>
                  <a:pt x="84655" y="1002191"/>
                </a:lnTo>
                <a:lnTo>
                  <a:pt x="50062" y="975464"/>
                </a:lnTo>
                <a:lnTo>
                  <a:pt x="23336" y="940870"/>
                </a:lnTo>
                <a:lnTo>
                  <a:pt x="6105" y="900039"/>
                </a:lnTo>
                <a:lnTo>
                  <a:pt x="0" y="854600"/>
                </a:lnTo>
                <a:lnTo>
                  <a:pt x="0" y="170923"/>
                </a:lnTo>
                <a:close/>
              </a:path>
            </a:pathLst>
          </a:custGeom>
          <a:ln w="25399">
            <a:solidFill>
              <a:srgbClr val="007CA0"/>
            </a:solidFill>
          </a:ln>
        </p:spPr>
        <p:txBody>
          <a:bodyPr wrap="square" lIns="0" tIns="0" rIns="0" bIns="0" rtlCol="0"/>
          <a:lstStyle/>
          <a:p>
            <a:endParaRPr>
              <a:solidFill>
                <a:prstClr val="black"/>
              </a:solidFill>
            </a:endParaRPr>
          </a:p>
        </p:txBody>
      </p:sp>
      <p:sp>
        <p:nvSpPr>
          <p:cNvPr id="68" name="object 14"/>
          <p:cNvSpPr txBox="1"/>
          <p:nvPr/>
        </p:nvSpPr>
        <p:spPr>
          <a:xfrm>
            <a:off x="4014153" y="4830445"/>
            <a:ext cx="1043305" cy="215444"/>
          </a:xfrm>
          <a:prstGeom prst="rect">
            <a:avLst/>
          </a:prstGeom>
        </p:spPr>
        <p:txBody>
          <a:bodyPr vert="horz" wrap="square" lIns="0" tIns="0" rIns="0" bIns="0" rtlCol="0">
            <a:spAutoFit/>
          </a:bodyPr>
          <a:lstStyle/>
          <a:p>
            <a:pPr marL="12700"/>
            <a:r>
              <a:rPr sz="1400" dirty="0">
                <a:solidFill>
                  <a:prstClr val="black"/>
                </a:solidFill>
                <a:latin typeface="Arial"/>
                <a:cs typeface="Arial"/>
              </a:rPr>
              <a:t>RDD:</a:t>
            </a:r>
            <a:r>
              <a:rPr sz="1400" spc="-100" dirty="0">
                <a:solidFill>
                  <a:prstClr val="black"/>
                </a:solidFill>
                <a:latin typeface="Arial"/>
                <a:cs typeface="Arial"/>
              </a:rPr>
              <a:t> </a:t>
            </a:r>
            <a:r>
              <a:rPr sz="1400" dirty="0">
                <a:solidFill>
                  <a:prstClr val="black"/>
                </a:solidFill>
                <a:latin typeface="Arial"/>
                <a:cs typeface="Arial"/>
              </a:rPr>
              <a:t>quotes</a:t>
            </a:r>
            <a:endParaRPr sz="1400">
              <a:solidFill>
                <a:prstClr val="black"/>
              </a:solidFill>
              <a:latin typeface="Arial"/>
              <a:cs typeface="Arial"/>
            </a:endParaRPr>
          </a:p>
        </p:txBody>
      </p:sp>
      <p:sp>
        <p:nvSpPr>
          <p:cNvPr id="69" name="object 15"/>
          <p:cNvSpPr/>
          <p:nvPr/>
        </p:nvSpPr>
        <p:spPr>
          <a:xfrm>
            <a:off x="6026150" y="5124451"/>
            <a:ext cx="1787525" cy="1025525"/>
          </a:xfrm>
          <a:custGeom>
            <a:avLst/>
            <a:gdLst/>
            <a:ahLst/>
            <a:cxnLst/>
            <a:rect l="l" t="t" r="r" b="b"/>
            <a:pathLst>
              <a:path w="1787525" h="1025525">
                <a:moveTo>
                  <a:pt x="0" y="170923"/>
                </a:moveTo>
                <a:lnTo>
                  <a:pt x="6105" y="125485"/>
                </a:lnTo>
                <a:lnTo>
                  <a:pt x="23336" y="84655"/>
                </a:lnTo>
                <a:lnTo>
                  <a:pt x="50062" y="50062"/>
                </a:lnTo>
                <a:lnTo>
                  <a:pt x="84655" y="23336"/>
                </a:lnTo>
                <a:lnTo>
                  <a:pt x="125485" y="6105"/>
                </a:lnTo>
                <a:lnTo>
                  <a:pt x="170924" y="0"/>
                </a:lnTo>
                <a:lnTo>
                  <a:pt x="1616599" y="0"/>
                </a:lnTo>
                <a:lnTo>
                  <a:pt x="1662038" y="6105"/>
                </a:lnTo>
                <a:lnTo>
                  <a:pt x="1702869" y="23336"/>
                </a:lnTo>
                <a:lnTo>
                  <a:pt x="1737463" y="50062"/>
                </a:lnTo>
                <a:lnTo>
                  <a:pt x="1764191" y="84655"/>
                </a:lnTo>
                <a:lnTo>
                  <a:pt x="1781422" y="125485"/>
                </a:lnTo>
                <a:lnTo>
                  <a:pt x="1787528" y="170923"/>
                </a:lnTo>
                <a:lnTo>
                  <a:pt x="1787528" y="854600"/>
                </a:lnTo>
                <a:lnTo>
                  <a:pt x="1781422" y="900039"/>
                </a:lnTo>
                <a:lnTo>
                  <a:pt x="1764191" y="940870"/>
                </a:lnTo>
                <a:lnTo>
                  <a:pt x="1737463" y="975464"/>
                </a:lnTo>
                <a:lnTo>
                  <a:pt x="1702869" y="1002191"/>
                </a:lnTo>
                <a:lnTo>
                  <a:pt x="1662038" y="1019423"/>
                </a:lnTo>
                <a:lnTo>
                  <a:pt x="1616599" y="1025529"/>
                </a:lnTo>
                <a:lnTo>
                  <a:pt x="170924" y="1025529"/>
                </a:lnTo>
                <a:lnTo>
                  <a:pt x="125485" y="1019423"/>
                </a:lnTo>
                <a:lnTo>
                  <a:pt x="84655" y="1002191"/>
                </a:lnTo>
                <a:lnTo>
                  <a:pt x="50062" y="975464"/>
                </a:lnTo>
                <a:lnTo>
                  <a:pt x="23336" y="940870"/>
                </a:lnTo>
                <a:lnTo>
                  <a:pt x="6105" y="900039"/>
                </a:lnTo>
                <a:lnTo>
                  <a:pt x="0" y="854600"/>
                </a:lnTo>
                <a:lnTo>
                  <a:pt x="0" y="170923"/>
                </a:lnTo>
                <a:close/>
              </a:path>
            </a:pathLst>
          </a:custGeom>
          <a:ln w="25399">
            <a:solidFill>
              <a:srgbClr val="007CA0"/>
            </a:solidFill>
          </a:ln>
        </p:spPr>
        <p:txBody>
          <a:bodyPr wrap="square" lIns="0" tIns="0" rIns="0" bIns="0" rtlCol="0"/>
          <a:lstStyle/>
          <a:p>
            <a:endParaRPr>
              <a:solidFill>
                <a:prstClr val="black"/>
              </a:solidFill>
            </a:endParaRPr>
          </a:p>
        </p:txBody>
      </p:sp>
      <p:sp>
        <p:nvSpPr>
          <p:cNvPr id="71" name="object 17"/>
          <p:cNvSpPr txBox="1"/>
          <p:nvPr/>
        </p:nvSpPr>
        <p:spPr>
          <a:xfrm>
            <a:off x="6085841" y="4830445"/>
            <a:ext cx="1379855" cy="215444"/>
          </a:xfrm>
          <a:prstGeom prst="rect">
            <a:avLst/>
          </a:prstGeom>
        </p:spPr>
        <p:txBody>
          <a:bodyPr vert="horz" wrap="square" lIns="0" tIns="0" rIns="0" bIns="0" rtlCol="0">
            <a:spAutoFit/>
          </a:bodyPr>
          <a:lstStyle/>
          <a:p>
            <a:pPr marL="12700"/>
            <a:r>
              <a:rPr sz="1400" dirty="0">
                <a:solidFill>
                  <a:prstClr val="black"/>
                </a:solidFill>
                <a:latin typeface="Arial"/>
                <a:cs typeface="Arial"/>
              </a:rPr>
              <a:t>RDD:</a:t>
            </a:r>
            <a:r>
              <a:rPr sz="1400" spc="-100" dirty="0">
                <a:solidFill>
                  <a:prstClr val="black"/>
                </a:solidFill>
                <a:latin typeface="Arial"/>
                <a:cs typeface="Arial"/>
              </a:rPr>
              <a:t> </a:t>
            </a:r>
            <a:r>
              <a:rPr sz="1400" dirty="0">
                <a:solidFill>
                  <a:prstClr val="black"/>
                </a:solidFill>
                <a:latin typeface="Arial"/>
                <a:cs typeface="Arial"/>
              </a:rPr>
              <a:t>danQuotes</a:t>
            </a:r>
            <a:endParaRPr sz="1400">
              <a:solidFill>
                <a:prstClr val="black"/>
              </a:solidFill>
              <a:latin typeface="Arial"/>
              <a:cs typeface="Arial"/>
            </a:endParaRPr>
          </a:p>
        </p:txBody>
      </p:sp>
      <p:sp>
        <p:nvSpPr>
          <p:cNvPr id="72" name="object 18"/>
          <p:cNvSpPr/>
          <p:nvPr/>
        </p:nvSpPr>
        <p:spPr>
          <a:xfrm>
            <a:off x="8091488" y="5132388"/>
            <a:ext cx="1787525" cy="1025525"/>
          </a:xfrm>
          <a:custGeom>
            <a:avLst/>
            <a:gdLst/>
            <a:ahLst/>
            <a:cxnLst/>
            <a:rect l="l" t="t" r="r" b="b"/>
            <a:pathLst>
              <a:path w="1787525" h="1025525">
                <a:moveTo>
                  <a:pt x="0" y="170923"/>
                </a:moveTo>
                <a:lnTo>
                  <a:pt x="6105" y="125485"/>
                </a:lnTo>
                <a:lnTo>
                  <a:pt x="23336" y="84655"/>
                </a:lnTo>
                <a:lnTo>
                  <a:pt x="50062" y="50062"/>
                </a:lnTo>
                <a:lnTo>
                  <a:pt x="84655" y="23336"/>
                </a:lnTo>
                <a:lnTo>
                  <a:pt x="125485" y="6105"/>
                </a:lnTo>
                <a:lnTo>
                  <a:pt x="170923" y="0"/>
                </a:lnTo>
                <a:lnTo>
                  <a:pt x="1616599" y="0"/>
                </a:lnTo>
                <a:lnTo>
                  <a:pt x="1662038" y="6105"/>
                </a:lnTo>
                <a:lnTo>
                  <a:pt x="1702869" y="23336"/>
                </a:lnTo>
                <a:lnTo>
                  <a:pt x="1737464" y="50062"/>
                </a:lnTo>
                <a:lnTo>
                  <a:pt x="1764191" y="84655"/>
                </a:lnTo>
                <a:lnTo>
                  <a:pt x="1781423" y="125485"/>
                </a:lnTo>
                <a:lnTo>
                  <a:pt x="1787528" y="170923"/>
                </a:lnTo>
                <a:lnTo>
                  <a:pt x="1787528" y="854600"/>
                </a:lnTo>
                <a:lnTo>
                  <a:pt x="1781423" y="900039"/>
                </a:lnTo>
                <a:lnTo>
                  <a:pt x="1764191" y="940870"/>
                </a:lnTo>
                <a:lnTo>
                  <a:pt x="1737464" y="975464"/>
                </a:lnTo>
                <a:lnTo>
                  <a:pt x="1702869" y="1002191"/>
                </a:lnTo>
                <a:lnTo>
                  <a:pt x="1662038" y="1019423"/>
                </a:lnTo>
                <a:lnTo>
                  <a:pt x="1616599" y="1025529"/>
                </a:lnTo>
                <a:lnTo>
                  <a:pt x="170923" y="1025529"/>
                </a:lnTo>
                <a:lnTo>
                  <a:pt x="125485" y="1019423"/>
                </a:lnTo>
                <a:lnTo>
                  <a:pt x="84655" y="1002191"/>
                </a:lnTo>
                <a:lnTo>
                  <a:pt x="50062" y="975464"/>
                </a:lnTo>
                <a:lnTo>
                  <a:pt x="23336" y="940870"/>
                </a:lnTo>
                <a:lnTo>
                  <a:pt x="6105" y="900039"/>
                </a:lnTo>
                <a:lnTo>
                  <a:pt x="0" y="854600"/>
                </a:lnTo>
                <a:lnTo>
                  <a:pt x="0" y="170923"/>
                </a:lnTo>
                <a:close/>
              </a:path>
            </a:pathLst>
          </a:custGeom>
          <a:ln w="25399">
            <a:solidFill>
              <a:srgbClr val="007CA0"/>
            </a:solidFill>
          </a:ln>
        </p:spPr>
        <p:txBody>
          <a:bodyPr wrap="square" lIns="0" tIns="0" rIns="0" bIns="0" rtlCol="0"/>
          <a:lstStyle/>
          <a:p>
            <a:endParaRPr>
              <a:solidFill>
                <a:prstClr val="black"/>
              </a:solidFill>
            </a:endParaRPr>
          </a:p>
        </p:txBody>
      </p:sp>
      <p:sp>
        <p:nvSpPr>
          <p:cNvPr id="74" name="object 20"/>
          <p:cNvSpPr txBox="1"/>
          <p:nvPr/>
        </p:nvSpPr>
        <p:spPr>
          <a:xfrm>
            <a:off x="8149591" y="4839970"/>
            <a:ext cx="1270635" cy="215444"/>
          </a:xfrm>
          <a:prstGeom prst="rect">
            <a:avLst/>
          </a:prstGeom>
        </p:spPr>
        <p:txBody>
          <a:bodyPr vert="horz" wrap="square" lIns="0" tIns="0" rIns="0" bIns="0" rtlCol="0">
            <a:spAutoFit/>
          </a:bodyPr>
          <a:lstStyle/>
          <a:p>
            <a:pPr marL="12700"/>
            <a:r>
              <a:rPr sz="1400" dirty="0">
                <a:solidFill>
                  <a:prstClr val="black"/>
                </a:solidFill>
                <a:latin typeface="Arial"/>
                <a:cs typeface="Arial"/>
              </a:rPr>
              <a:t>RDD:</a:t>
            </a:r>
            <a:r>
              <a:rPr sz="1400" spc="-100" dirty="0">
                <a:solidFill>
                  <a:prstClr val="black"/>
                </a:solidFill>
                <a:latin typeface="Arial"/>
                <a:cs typeface="Arial"/>
              </a:rPr>
              <a:t> </a:t>
            </a:r>
            <a:r>
              <a:rPr sz="1400" dirty="0">
                <a:solidFill>
                  <a:prstClr val="black"/>
                </a:solidFill>
                <a:latin typeface="Arial"/>
                <a:cs typeface="Arial"/>
              </a:rPr>
              <a:t>danSpark</a:t>
            </a:r>
            <a:endParaRPr sz="1400">
              <a:solidFill>
                <a:prstClr val="black"/>
              </a:solidFill>
              <a:latin typeface="Arial"/>
              <a:cs typeface="Arial"/>
            </a:endParaRPr>
          </a:p>
        </p:txBody>
      </p:sp>
      <p:sp>
        <p:nvSpPr>
          <p:cNvPr id="75" name="object 21"/>
          <p:cNvSpPr/>
          <p:nvPr/>
        </p:nvSpPr>
        <p:spPr>
          <a:xfrm>
            <a:off x="5756274" y="5553075"/>
            <a:ext cx="238760" cy="0"/>
          </a:xfrm>
          <a:custGeom>
            <a:avLst/>
            <a:gdLst/>
            <a:ahLst/>
            <a:cxnLst/>
            <a:rect l="l" t="t" r="r" b="b"/>
            <a:pathLst>
              <a:path w="238760">
                <a:moveTo>
                  <a:pt x="0" y="0"/>
                </a:moveTo>
                <a:lnTo>
                  <a:pt x="238344" y="0"/>
                </a:lnTo>
              </a:path>
            </a:pathLst>
          </a:custGeom>
          <a:ln w="28574">
            <a:solidFill>
              <a:srgbClr val="8DD6F5"/>
            </a:solidFill>
          </a:ln>
        </p:spPr>
        <p:txBody>
          <a:bodyPr wrap="square" lIns="0" tIns="0" rIns="0" bIns="0" rtlCol="0"/>
          <a:lstStyle/>
          <a:p>
            <a:endParaRPr>
              <a:solidFill>
                <a:prstClr val="black"/>
              </a:solidFill>
            </a:endParaRPr>
          </a:p>
        </p:txBody>
      </p:sp>
      <p:sp>
        <p:nvSpPr>
          <p:cNvPr id="76" name="object 22"/>
          <p:cNvSpPr/>
          <p:nvPr/>
        </p:nvSpPr>
        <p:spPr>
          <a:xfrm>
            <a:off x="5892571" y="5486756"/>
            <a:ext cx="130810" cy="132715"/>
          </a:xfrm>
          <a:custGeom>
            <a:avLst/>
            <a:gdLst/>
            <a:ahLst/>
            <a:cxnLst/>
            <a:rect l="l" t="t" r="r" b="b"/>
            <a:pathLst>
              <a:path w="130810" h="132714">
                <a:moveTo>
                  <a:pt x="16700" y="0"/>
                </a:moveTo>
                <a:lnTo>
                  <a:pt x="7962" y="2298"/>
                </a:lnTo>
                <a:lnTo>
                  <a:pt x="0" y="15925"/>
                </a:lnTo>
                <a:lnTo>
                  <a:pt x="2311" y="24676"/>
                </a:lnTo>
                <a:lnTo>
                  <a:pt x="73685" y="66319"/>
                </a:lnTo>
                <a:lnTo>
                  <a:pt x="2311" y="107960"/>
                </a:lnTo>
                <a:lnTo>
                  <a:pt x="0" y="116709"/>
                </a:lnTo>
                <a:lnTo>
                  <a:pt x="7962" y="130340"/>
                </a:lnTo>
                <a:lnTo>
                  <a:pt x="16700" y="132642"/>
                </a:lnTo>
                <a:lnTo>
                  <a:pt x="130403" y="66319"/>
                </a:lnTo>
                <a:lnTo>
                  <a:pt x="16700" y="0"/>
                </a:lnTo>
                <a:close/>
              </a:path>
            </a:pathLst>
          </a:custGeom>
          <a:solidFill>
            <a:srgbClr val="8DD6F5"/>
          </a:solidFill>
        </p:spPr>
        <p:txBody>
          <a:bodyPr wrap="square" lIns="0" tIns="0" rIns="0" bIns="0" rtlCol="0"/>
          <a:lstStyle/>
          <a:p>
            <a:endParaRPr>
              <a:solidFill>
                <a:prstClr val="black"/>
              </a:solidFill>
            </a:endParaRPr>
          </a:p>
        </p:txBody>
      </p:sp>
      <p:sp>
        <p:nvSpPr>
          <p:cNvPr id="77" name="object 23"/>
          <p:cNvSpPr/>
          <p:nvPr/>
        </p:nvSpPr>
        <p:spPr>
          <a:xfrm>
            <a:off x="7818437" y="5553075"/>
            <a:ext cx="238760" cy="0"/>
          </a:xfrm>
          <a:custGeom>
            <a:avLst/>
            <a:gdLst/>
            <a:ahLst/>
            <a:cxnLst/>
            <a:rect l="l" t="t" r="r" b="b"/>
            <a:pathLst>
              <a:path w="238759">
                <a:moveTo>
                  <a:pt x="0" y="0"/>
                </a:moveTo>
                <a:lnTo>
                  <a:pt x="238344" y="0"/>
                </a:lnTo>
              </a:path>
            </a:pathLst>
          </a:custGeom>
          <a:ln w="28574">
            <a:solidFill>
              <a:srgbClr val="8DD6F5"/>
            </a:solidFill>
          </a:ln>
        </p:spPr>
        <p:txBody>
          <a:bodyPr wrap="square" lIns="0" tIns="0" rIns="0" bIns="0" rtlCol="0"/>
          <a:lstStyle/>
          <a:p>
            <a:endParaRPr>
              <a:solidFill>
                <a:prstClr val="black"/>
              </a:solidFill>
            </a:endParaRPr>
          </a:p>
        </p:txBody>
      </p:sp>
      <p:sp>
        <p:nvSpPr>
          <p:cNvPr id="78" name="object 24"/>
          <p:cNvSpPr/>
          <p:nvPr/>
        </p:nvSpPr>
        <p:spPr>
          <a:xfrm>
            <a:off x="7954733" y="5486756"/>
            <a:ext cx="130810" cy="132715"/>
          </a:xfrm>
          <a:custGeom>
            <a:avLst/>
            <a:gdLst/>
            <a:ahLst/>
            <a:cxnLst/>
            <a:rect l="l" t="t" r="r" b="b"/>
            <a:pathLst>
              <a:path w="130809" h="132714">
                <a:moveTo>
                  <a:pt x="16700" y="0"/>
                </a:moveTo>
                <a:lnTo>
                  <a:pt x="7962" y="2298"/>
                </a:lnTo>
                <a:lnTo>
                  <a:pt x="0" y="15925"/>
                </a:lnTo>
                <a:lnTo>
                  <a:pt x="2311" y="24676"/>
                </a:lnTo>
                <a:lnTo>
                  <a:pt x="73685" y="66319"/>
                </a:lnTo>
                <a:lnTo>
                  <a:pt x="2311" y="107960"/>
                </a:lnTo>
                <a:lnTo>
                  <a:pt x="0" y="116709"/>
                </a:lnTo>
                <a:lnTo>
                  <a:pt x="7962" y="130340"/>
                </a:lnTo>
                <a:lnTo>
                  <a:pt x="16700" y="132642"/>
                </a:lnTo>
                <a:lnTo>
                  <a:pt x="130403" y="66319"/>
                </a:lnTo>
                <a:lnTo>
                  <a:pt x="16700" y="0"/>
                </a:lnTo>
                <a:close/>
              </a:path>
            </a:pathLst>
          </a:custGeom>
          <a:solidFill>
            <a:srgbClr val="8DD6F5"/>
          </a:solidFill>
        </p:spPr>
        <p:txBody>
          <a:bodyPr wrap="square" lIns="0" tIns="0" rIns="0" bIns="0" rtlCol="0"/>
          <a:lstStyle/>
          <a:p>
            <a:endParaRPr>
              <a:solidFill>
                <a:prstClr val="black"/>
              </a:solidFill>
            </a:endParaRPr>
          </a:p>
        </p:txBody>
      </p:sp>
      <p:sp>
        <p:nvSpPr>
          <p:cNvPr id="82" name="object 11"/>
          <p:cNvSpPr txBox="1">
            <a:spLocks noGrp="1"/>
          </p:cNvSpPr>
          <p:nvPr>
            <p:ph idx="1"/>
          </p:nvPr>
        </p:nvSpPr>
        <p:spPr>
          <a:xfrm>
            <a:off x="1379622" y="1475874"/>
            <a:ext cx="9237578" cy="2744341"/>
          </a:xfrm>
          <a:prstGeom prst="rect">
            <a:avLst/>
          </a:prstGeom>
          <a:solidFill>
            <a:schemeClr val="bg1"/>
          </a:solidFill>
          <a:ln>
            <a:solidFill>
              <a:schemeClr val="accent1">
                <a:shade val="50000"/>
              </a:schemeClr>
            </a:solidFill>
          </a:ln>
        </p:spPr>
        <p:txBody>
          <a:bodyPr vert="horz" wrap="square" lIns="0" tIns="0" rIns="0" bIns="0" rtlCol="0">
            <a:spAutoFit/>
          </a:bodyPr>
          <a:lstStyle/>
          <a:p>
            <a:pPr marL="0" indent="0">
              <a:buNone/>
            </a:pPr>
            <a:r>
              <a:rPr lang="en-US" sz="2000" dirty="0" smtClean="0"/>
              <a:t>// Create</a:t>
            </a:r>
            <a:r>
              <a:rPr lang="en-US" sz="2000" spc="-105" dirty="0" smtClean="0"/>
              <a:t> </a:t>
            </a:r>
            <a:r>
              <a:rPr lang="en-US" sz="2000" dirty="0" smtClean="0"/>
              <a:t>RDD</a:t>
            </a:r>
          </a:p>
          <a:p>
            <a:pPr marL="0" indent="0">
              <a:spcBef>
                <a:spcPts val="370"/>
              </a:spcBef>
              <a:buNone/>
            </a:pPr>
            <a:r>
              <a:rPr lang="en-US" sz="2000" dirty="0" err="1" smtClean="0">
                <a:solidFill>
                  <a:srgbClr val="000000"/>
                </a:solidFill>
              </a:rPr>
              <a:t>val</a:t>
            </a:r>
            <a:r>
              <a:rPr lang="en-US" sz="2000" dirty="0" smtClean="0">
                <a:solidFill>
                  <a:srgbClr val="000000"/>
                </a:solidFill>
              </a:rPr>
              <a:t> quotes =</a:t>
            </a:r>
            <a:r>
              <a:rPr lang="en-US" sz="2000" spc="110" dirty="0" smtClean="0">
                <a:solidFill>
                  <a:srgbClr val="000000"/>
                </a:solidFill>
              </a:rPr>
              <a:t> </a:t>
            </a:r>
            <a:r>
              <a:rPr lang="en-US" sz="2000" spc="-5" dirty="0" err="1" smtClean="0">
                <a:solidFill>
                  <a:srgbClr val="000000"/>
                </a:solidFill>
              </a:rPr>
              <a:t>sc.textFile</a:t>
            </a:r>
            <a:r>
              <a:rPr lang="en-US" sz="2000" spc="-5" dirty="0" smtClean="0">
                <a:solidFill>
                  <a:srgbClr val="000000"/>
                </a:solidFill>
              </a:rPr>
              <a:t>("</a:t>
            </a:r>
            <a:r>
              <a:rPr lang="en-US" sz="2000" spc="-5" dirty="0" err="1" smtClean="0">
                <a:solidFill>
                  <a:srgbClr val="000000"/>
                </a:solidFill>
              </a:rPr>
              <a:t>hdfs</a:t>
            </a:r>
            <a:r>
              <a:rPr lang="en-US" sz="2000" spc="-5" dirty="0" smtClean="0">
                <a:solidFill>
                  <a:srgbClr val="000000"/>
                </a:solidFill>
              </a:rPr>
              <a:t>:/</a:t>
            </a:r>
            <a:r>
              <a:rPr lang="en-US" sz="2000" spc="-5" dirty="0" err="1" smtClean="0">
                <a:solidFill>
                  <a:srgbClr val="000000"/>
                </a:solidFill>
              </a:rPr>
              <a:t>sparkdata</a:t>
            </a:r>
            <a:r>
              <a:rPr lang="en-US" sz="2000" spc="-5" dirty="0" smtClean="0">
                <a:solidFill>
                  <a:srgbClr val="000000"/>
                </a:solidFill>
              </a:rPr>
              <a:t>/</a:t>
            </a:r>
            <a:r>
              <a:rPr lang="en-US" sz="2000" spc="-5" dirty="0" err="1" smtClean="0">
                <a:solidFill>
                  <a:srgbClr val="000000"/>
                </a:solidFill>
              </a:rPr>
              <a:t>sparkQuotes.txt</a:t>
            </a:r>
            <a:r>
              <a:rPr lang="en-US" sz="2000" spc="-5" dirty="0" smtClean="0">
                <a:solidFill>
                  <a:srgbClr val="000000"/>
                </a:solidFill>
              </a:rPr>
              <a:t>")</a:t>
            </a:r>
          </a:p>
          <a:p>
            <a:pPr marL="0" indent="0">
              <a:spcBef>
                <a:spcPts val="370"/>
              </a:spcBef>
              <a:buNone/>
            </a:pPr>
            <a:endParaRPr lang="en-US" sz="2000" spc="-5" dirty="0" smtClean="0">
              <a:solidFill>
                <a:srgbClr val="000000"/>
              </a:solidFill>
            </a:endParaRPr>
          </a:p>
          <a:p>
            <a:pPr marL="0" indent="0">
              <a:spcBef>
                <a:spcPts val="439"/>
              </a:spcBef>
              <a:buNone/>
            </a:pPr>
            <a:r>
              <a:rPr lang="en-US" sz="2000" dirty="0" smtClean="0"/>
              <a:t>//</a:t>
            </a:r>
            <a:r>
              <a:rPr lang="en-US" sz="2000" spc="-105" dirty="0" smtClean="0"/>
              <a:t> </a:t>
            </a:r>
            <a:r>
              <a:rPr lang="en-US" sz="2000" dirty="0" smtClean="0"/>
              <a:t>Transformations</a:t>
            </a:r>
          </a:p>
          <a:p>
            <a:pPr marL="0" indent="0">
              <a:spcBef>
                <a:spcPts val="439"/>
              </a:spcBef>
              <a:buNone/>
            </a:pPr>
            <a:r>
              <a:rPr lang="en-US" sz="2000" dirty="0" err="1" smtClean="0">
                <a:solidFill>
                  <a:srgbClr val="000000"/>
                </a:solidFill>
              </a:rPr>
              <a:t>val</a:t>
            </a:r>
            <a:r>
              <a:rPr lang="en-US" sz="2000" dirty="0" smtClean="0">
                <a:solidFill>
                  <a:srgbClr val="000000"/>
                </a:solidFill>
              </a:rPr>
              <a:t> </a:t>
            </a:r>
            <a:r>
              <a:rPr lang="en-US" sz="2000" dirty="0" err="1" smtClean="0">
                <a:solidFill>
                  <a:srgbClr val="000000"/>
                </a:solidFill>
              </a:rPr>
              <a:t>danQuotes</a:t>
            </a:r>
            <a:r>
              <a:rPr lang="en-US" sz="2000" dirty="0" smtClean="0">
                <a:solidFill>
                  <a:srgbClr val="000000"/>
                </a:solidFill>
              </a:rPr>
              <a:t> =</a:t>
            </a:r>
            <a:r>
              <a:rPr lang="en-US" sz="2000" spc="55" dirty="0" smtClean="0">
                <a:solidFill>
                  <a:srgbClr val="000000"/>
                </a:solidFill>
              </a:rPr>
              <a:t> </a:t>
            </a:r>
            <a:r>
              <a:rPr lang="en-US" sz="2000" spc="-5" dirty="0" err="1" smtClean="0">
                <a:solidFill>
                  <a:srgbClr val="000000"/>
                </a:solidFill>
              </a:rPr>
              <a:t>quotes.filter</a:t>
            </a:r>
            <a:r>
              <a:rPr lang="en-US" sz="2000" spc="-5" dirty="0" smtClean="0">
                <a:solidFill>
                  <a:srgbClr val="000000"/>
                </a:solidFill>
              </a:rPr>
              <a:t>(_.</a:t>
            </a:r>
            <a:r>
              <a:rPr lang="en-US" sz="2000" spc="-5" dirty="0" err="1" smtClean="0">
                <a:solidFill>
                  <a:srgbClr val="000000"/>
                </a:solidFill>
              </a:rPr>
              <a:t>startsWith</a:t>
            </a:r>
            <a:r>
              <a:rPr lang="en-US" sz="2000" spc="-5" dirty="0" smtClean="0">
                <a:solidFill>
                  <a:srgbClr val="000000"/>
                </a:solidFill>
              </a:rPr>
              <a:t>("DAN"))</a:t>
            </a:r>
          </a:p>
          <a:p>
            <a:pPr marL="0" indent="0">
              <a:spcBef>
                <a:spcPts val="439"/>
              </a:spcBef>
              <a:buNone/>
            </a:pPr>
            <a:r>
              <a:rPr lang="en-US" sz="2000" dirty="0" err="1" smtClean="0">
                <a:solidFill>
                  <a:srgbClr val="000000"/>
                </a:solidFill>
              </a:rPr>
              <a:t>val</a:t>
            </a:r>
            <a:r>
              <a:rPr lang="en-US" sz="2000" dirty="0" smtClean="0">
                <a:solidFill>
                  <a:srgbClr val="000000"/>
                </a:solidFill>
              </a:rPr>
              <a:t> </a:t>
            </a:r>
            <a:r>
              <a:rPr lang="en-US" sz="2000" dirty="0" err="1" smtClean="0">
                <a:solidFill>
                  <a:srgbClr val="000000"/>
                </a:solidFill>
              </a:rPr>
              <a:t>danSpark</a:t>
            </a:r>
            <a:r>
              <a:rPr lang="en-US" sz="2000" dirty="0" smtClean="0">
                <a:solidFill>
                  <a:srgbClr val="000000"/>
                </a:solidFill>
              </a:rPr>
              <a:t> = </a:t>
            </a:r>
            <a:r>
              <a:rPr lang="en-US" sz="2000" spc="-5" dirty="0" err="1" smtClean="0">
                <a:solidFill>
                  <a:srgbClr val="000000"/>
                </a:solidFill>
              </a:rPr>
              <a:t>danQuotes.map</a:t>
            </a:r>
            <a:r>
              <a:rPr lang="en-US" sz="2000" spc="-5" dirty="0" smtClean="0">
                <a:solidFill>
                  <a:srgbClr val="000000"/>
                </a:solidFill>
              </a:rPr>
              <a:t>(_.split(" ")).map(x </a:t>
            </a:r>
            <a:r>
              <a:rPr lang="en-US" sz="2000" dirty="0" smtClean="0">
                <a:solidFill>
                  <a:srgbClr val="000000"/>
                </a:solidFill>
              </a:rPr>
              <a:t>=&gt;</a:t>
            </a:r>
            <a:r>
              <a:rPr lang="en-US" sz="2000" spc="55" dirty="0" smtClean="0">
                <a:solidFill>
                  <a:srgbClr val="000000"/>
                </a:solidFill>
              </a:rPr>
              <a:t> </a:t>
            </a:r>
            <a:r>
              <a:rPr lang="en-US" sz="2000" dirty="0" smtClean="0">
                <a:solidFill>
                  <a:srgbClr val="000000"/>
                </a:solidFill>
              </a:rPr>
              <a:t>x(1))</a:t>
            </a:r>
          </a:p>
          <a:p>
            <a:pPr marL="0" indent="0">
              <a:spcBef>
                <a:spcPts val="439"/>
              </a:spcBef>
              <a:buNone/>
            </a:pPr>
            <a:endParaRPr lang="en-US" sz="2000" dirty="0" smtClean="0">
              <a:solidFill>
                <a:srgbClr val="000000"/>
              </a:solidFill>
            </a:endParaRPr>
          </a:p>
          <a:p>
            <a:pPr marL="0" marR="1562100" indent="0">
              <a:lnSpc>
                <a:spcPct val="120400"/>
              </a:lnSpc>
              <a:buNone/>
            </a:pPr>
            <a:r>
              <a:rPr lang="en-US" sz="2000" dirty="0" smtClean="0"/>
              <a:t>// Action  </a:t>
            </a:r>
            <a:r>
              <a:rPr lang="en-US" sz="2000" spc="-5" dirty="0" err="1" smtClean="0">
                <a:solidFill>
                  <a:srgbClr val="000000"/>
                </a:solidFill>
              </a:rPr>
              <a:t>danSpark.filter</a:t>
            </a:r>
            <a:r>
              <a:rPr lang="en-US" sz="2000" spc="-5" dirty="0" smtClean="0">
                <a:solidFill>
                  <a:srgbClr val="000000"/>
                </a:solidFill>
              </a:rPr>
              <a:t>(_.contains("Spark")).count()</a:t>
            </a:r>
            <a:endParaRPr lang="en-US" sz="2000" spc="-5" dirty="0">
              <a:solidFill>
                <a:srgbClr val="000000"/>
              </a:solidFill>
            </a:endParaRPr>
          </a:p>
        </p:txBody>
      </p:sp>
      <p:sp>
        <p:nvSpPr>
          <p:cNvPr id="83" name="Rectangle 82"/>
          <p:cNvSpPr/>
          <p:nvPr/>
        </p:nvSpPr>
        <p:spPr>
          <a:xfrm>
            <a:off x="1371600" y="1475874"/>
            <a:ext cx="9245600" cy="2119454"/>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03664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p:nvPr/>
        </p:nvSpPr>
        <p:spPr>
          <a:xfrm>
            <a:off x="3679825" y="5553075"/>
            <a:ext cx="238760" cy="0"/>
          </a:xfrm>
          <a:custGeom>
            <a:avLst/>
            <a:gdLst/>
            <a:ahLst/>
            <a:cxnLst/>
            <a:rect l="l" t="t" r="r" b="b"/>
            <a:pathLst>
              <a:path w="238760">
                <a:moveTo>
                  <a:pt x="0" y="0"/>
                </a:moveTo>
                <a:lnTo>
                  <a:pt x="238343" y="0"/>
                </a:lnTo>
              </a:path>
            </a:pathLst>
          </a:custGeom>
          <a:ln w="28574">
            <a:solidFill>
              <a:srgbClr val="8DD6F5"/>
            </a:solidFill>
          </a:ln>
        </p:spPr>
        <p:txBody>
          <a:bodyPr wrap="square" lIns="0" tIns="0" rIns="0" bIns="0" rtlCol="0"/>
          <a:lstStyle/>
          <a:p>
            <a:endParaRPr>
              <a:solidFill>
                <a:prstClr val="black"/>
              </a:solidFill>
            </a:endParaRPr>
          </a:p>
        </p:txBody>
      </p:sp>
      <p:sp>
        <p:nvSpPr>
          <p:cNvPr id="6" name="object 6"/>
          <p:cNvSpPr/>
          <p:nvPr/>
        </p:nvSpPr>
        <p:spPr>
          <a:xfrm>
            <a:off x="3816121" y="5486756"/>
            <a:ext cx="130810" cy="132715"/>
          </a:xfrm>
          <a:custGeom>
            <a:avLst/>
            <a:gdLst/>
            <a:ahLst/>
            <a:cxnLst/>
            <a:rect l="l" t="t" r="r" b="b"/>
            <a:pathLst>
              <a:path w="130810" h="132714">
                <a:moveTo>
                  <a:pt x="16700" y="0"/>
                </a:moveTo>
                <a:lnTo>
                  <a:pt x="7962" y="2298"/>
                </a:lnTo>
                <a:lnTo>
                  <a:pt x="0" y="15925"/>
                </a:lnTo>
                <a:lnTo>
                  <a:pt x="2311" y="24676"/>
                </a:lnTo>
                <a:lnTo>
                  <a:pt x="73685" y="66319"/>
                </a:lnTo>
                <a:lnTo>
                  <a:pt x="2311" y="107960"/>
                </a:lnTo>
                <a:lnTo>
                  <a:pt x="0" y="116709"/>
                </a:lnTo>
                <a:lnTo>
                  <a:pt x="7962" y="130340"/>
                </a:lnTo>
                <a:lnTo>
                  <a:pt x="16700" y="132642"/>
                </a:lnTo>
                <a:lnTo>
                  <a:pt x="130403" y="66319"/>
                </a:lnTo>
                <a:lnTo>
                  <a:pt x="16700" y="0"/>
                </a:lnTo>
                <a:close/>
              </a:path>
            </a:pathLst>
          </a:custGeom>
          <a:solidFill>
            <a:srgbClr val="8DD6F5"/>
          </a:solidFill>
        </p:spPr>
        <p:txBody>
          <a:bodyPr wrap="square" lIns="0" tIns="0" rIns="0" bIns="0" rtlCol="0"/>
          <a:lstStyle/>
          <a:p>
            <a:endParaRPr>
              <a:solidFill>
                <a:prstClr val="black"/>
              </a:solidFill>
            </a:endParaRPr>
          </a:p>
        </p:txBody>
      </p:sp>
      <p:sp>
        <p:nvSpPr>
          <p:cNvPr id="7" name="object 7"/>
          <p:cNvSpPr txBox="1">
            <a:spLocks noGrp="1"/>
          </p:cNvSpPr>
          <p:nvPr>
            <p:ph type="title"/>
          </p:nvPr>
        </p:nvSpPr>
        <p:spPr>
          <a:xfrm>
            <a:off x="1849968" y="599440"/>
            <a:ext cx="11540067" cy="378950"/>
          </a:xfrm>
          <a:prstGeom prst="rect">
            <a:avLst/>
          </a:prstGeom>
        </p:spPr>
        <p:txBody>
          <a:bodyPr vert="horz" wrap="square" lIns="0" tIns="40005" rIns="0" bIns="0" rtlCol="0">
            <a:spAutoFit/>
          </a:bodyPr>
          <a:lstStyle/>
          <a:p>
            <a:pPr marL="20320"/>
            <a:r>
              <a:rPr sz="2200" b="0" dirty="0">
                <a:solidFill>
                  <a:srgbClr val="008ABF"/>
                </a:solidFill>
              </a:rPr>
              <a:t>Code Execution</a:t>
            </a:r>
            <a:r>
              <a:rPr sz="2200" b="0" spc="-100" dirty="0">
                <a:solidFill>
                  <a:srgbClr val="008ABF"/>
                </a:solidFill>
              </a:rPr>
              <a:t> </a:t>
            </a:r>
            <a:r>
              <a:rPr sz="2200" b="0" dirty="0">
                <a:solidFill>
                  <a:srgbClr val="008ABF"/>
                </a:solidFill>
              </a:rPr>
              <a:t>(5)</a:t>
            </a:r>
            <a:endParaRPr sz="2200"/>
          </a:p>
        </p:txBody>
      </p:sp>
      <p:sp>
        <p:nvSpPr>
          <p:cNvPr id="8" name="object 8"/>
          <p:cNvSpPr txBox="1"/>
          <p:nvPr/>
        </p:nvSpPr>
        <p:spPr>
          <a:xfrm>
            <a:off x="2063114" y="1639407"/>
            <a:ext cx="8339773" cy="1955920"/>
          </a:xfrm>
          <a:prstGeom prst="rect">
            <a:avLst/>
          </a:prstGeom>
          <a:solidFill>
            <a:srgbClr val="93DAF7"/>
          </a:solidFill>
          <a:ln w="25399">
            <a:solidFill>
              <a:srgbClr val="70A9C1"/>
            </a:solidFill>
          </a:ln>
        </p:spPr>
        <p:txBody>
          <a:bodyPr vert="horz" wrap="square" lIns="0" tIns="33020" rIns="0" bIns="0" rtlCol="0">
            <a:spAutoFit/>
          </a:bodyPr>
          <a:lstStyle/>
          <a:p>
            <a:pPr>
              <a:spcBef>
                <a:spcPts val="260"/>
              </a:spcBef>
            </a:pPr>
            <a:r>
              <a:rPr dirty="0">
                <a:solidFill>
                  <a:srgbClr val="BFBFBF"/>
                </a:solidFill>
                <a:latin typeface="Arial"/>
                <a:cs typeface="Arial"/>
              </a:rPr>
              <a:t>// Create</a:t>
            </a:r>
            <a:r>
              <a:rPr spc="-105" dirty="0">
                <a:solidFill>
                  <a:srgbClr val="BFBFBF"/>
                </a:solidFill>
                <a:latin typeface="Arial"/>
                <a:cs typeface="Arial"/>
              </a:rPr>
              <a:t> </a:t>
            </a:r>
            <a:r>
              <a:rPr dirty="0">
                <a:solidFill>
                  <a:srgbClr val="BFBFBF"/>
                </a:solidFill>
                <a:latin typeface="Arial"/>
                <a:cs typeface="Arial"/>
              </a:rPr>
              <a:t>RDD</a:t>
            </a:r>
            <a:endParaRPr dirty="0">
              <a:solidFill>
                <a:prstClr val="black"/>
              </a:solidFill>
              <a:latin typeface="Arial"/>
              <a:cs typeface="Arial"/>
            </a:endParaRPr>
          </a:p>
          <a:p>
            <a:pPr>
              <a:spcBef>
                <a:spcPts val="370"/>
              </a:spcBef>
            </a:pPr>
            <a:r>
              <a:rPr dirty="0">
                <a:solidFill>
                  <a:prstClr val="black"/>
                </a:solidFill>
                <a:latin typeface="Arial"/>
                <a:cs typeface="Arial"/>
              </a:rPr>
              <a:t>val quotes =</a:t>
            </a:r>
            <a:r>
              <a:rPr spc="110" dirty="0">
                <a:solidFill>
                  <a:prstClr val="black"/>
                </a:solidFill>
                <a:latin typeface="Arial"/>
                <a:cs typeface="Arial"/>
              </a:rPr>
              <a:t> </a:t>
            </a:r>
            <a:r>
              <a:rPr spc="-5" dirty="0">
                <a:solidFill>
                  <a:prstClr val="black"/>
                </a:solidFill>
                <a:latin typeface="Arial"/>
                <a:cs typeface="Arial"/>
              </a:rPr>
              <a:t>sc.textFile("hdfs:/sparkdata/sparkQuotes.txt")</a:t>
            </a:r>
            <a:endParaRPr dirty="0">
              <a:solidFill>
                <a:prstClr val="black"/>
              </a:solidFill>
              <a:latin typeface="Arial"/>
              <a:cs typeface="Arial"/>
            </a:endParaRPr>
          </a:p>
          <a:p>
            <a:pPr>
              <a:spcBef>
                <a:spcPts val="439"/>
              </a:spcBef>
            </a:pPr>
            <a:r>
              <a:rPr dirty="0">
                <a:solidFill>
                  <a:srgbClr val="BFBFBF"/>
                </a:solidFill>
                <a:latin typeface="Arial"/>
                <a:cs typeface="Arial"/>
              </a:rPr>
              <a:t>//</a:t>
            </a:r>
            <a:r>
              <a:rPr spc="-105" dirty="0">
                <a:solidFill>
                  <a:srgbClr val="BFBFBF"/>
                </a:solidFill>
                <a:latin typeface="Arial"/>
                <a:cs typeface="Arial"/>
              </a:rPr>
              <a:t> </a:t>
            </a:r>
            <a:r>
              <a:rPr dirty="0">
                <a:solidFill>
                  <a:srgbClr val="BFBFBF"/>
                </a:solidFill>
                <a:latin typeface="Arial"/>
                <a:cs typeface="Arial"/>
              </a:rPr>
              <a:t>Transformations</a:t>
            </a:r>
            <a:endParaRPr dirty="0">
              <a:solidFill>
                <a:prstClr val="black"/>
              </a:solidFill>
              <a:latin typeface="Arial"/>
              <a:cs typeface="Arial"/>
            </a:endParaRPr>
          </a:p>
          <a:p>
            <a:pPr>
              <a:spcBef>
                <a:spcPts val="439"/>
              </a:spcBef>
            </a:pPr>
            <a:r>
              <a:rPr dirty="0">
                <a:solidFill>
                  <a:prstClr val="black"/>
                </a:solidFill>
                <a:latin typeface="Arial"/>
                <a:cs typeface="Arial"/>
              </a:rPr>
              <a:t>val danQuotes =</a:t>
            </a:r>
            <a:r>
              <a:rPr spc="55" dirty="0">
                <a:solidFill>
                  <a:prstClr val="black"/>
                </a:solidFill>
                <a:latin typeface="Arial"/>
                <a:cs typeface="Arial"/>
              </a:rPr>
              <a:t> </a:t>
            </a:r>
            <a:r>
              <a:rPr spc="-5" dirty="0">
                <a:solidFill>
                  <a:prstClr val="black"/>
                </a:solidFill>
                <a:latin typeface="Arial"/>
                <a:cs typeface="Arial"/>
              </a:rPr>
              <a:t>quotes.filter(_.startsWith("DAN"))</a:t>
            </a:r>
            <a:endParaRPr dirty="0">
              <a:solidFill>
                <a:prstClr val="black"/>
              </a:solidFill>
              <a:latin typeface="Arial"/>
              <a:cs typeface="Arial"/>
            </a:endParaRPr>
          </a:p>
          <a:p>
            <a:pPr>
              <a:spcBef>
                <a:spcPts val="439"/>
              </a:spcBef>
            </a:pPr>
            <a:r>
              <a:rPr dirty="0">
                <a:solidFill>
                  <a:prstClr val="black"/>
                </a:solidFill>
                <a:latin typeface="Arial"/>
                <a:cs typeface="Arial"/>
              </a:rPr>
              <a:t>val danSpark = </a:t>
            </a:r>
            <a:r>
              <a:rPr spc="-5" dirty="0">
                <a:solidFill>
                  <a:prstClr val="black"/>
                </a:solidFill>
                <a:latin typeface="Arial"/>
                <a:cs typeface="Arial"/>
              </a:rPr>
              <a:t>danQuotes.map(_.split(" ")).map(x </a:t>
            </a:r>
            <a:r>
              <a:rPr dirty="0">
                <a:solidFill>
                  <a:prstClr val="black"/>
                </a:solidFill>
                <a:latin typeface="Arial"/>
                <a:cs typeface="Arial"/>
              </a:rPr>
              <a:t>=&gt;</a:t>
            </a:r>
            <a:r>
              <a:rPr spc="55" dirty="0">
                <a:solidFill>
                  <a:prstClr val="black"/>
                </a:solidFill>
                <a:latin typeface="Arial"/>
                <a:cs typeface="Arial"/>
              </a:rPr>
              <a:t> </a:t>
            </a:r>
            <a:r>
              <a:rPr dirty="0">
                <a:solidFill>
                  <a:prstClr val="black"/>
                </a:solidFill>
                <a:latin typeface="Arial"/>
                <a:cs typeface="Arial"/>
              </a:rPr>
              <a:t>x(1))</a:t>
            </a:r>
          </a:p>
          <a:p>
            <a:pPr marR="1929764">
              <a:lnSpc>
                <a:spcPct val="120400"/>
              </a:lnSpc>
            </a:pPr>
            <a:r>
              <a:rPr dirty="0">
                <a:solidFill>
                  <a:srgbClr val="BFBFBF"/>
                </a:solidFill>
                <a:latin typeface="Arial"/>
                <a:cs typeface="Arial"/>
              </a:rPr>
              <a:t>// Action  </a:t>
            </a:r>
            <a:r>
              <a:rPr spc="-5" dirty="0">
                <a:solidFill>
                  <a:prstClr val="black"/>
                </a:solidFill>
                <a:latin typeface="Arial"/>
                <a:cs typeface="Arial"/>
              </a:rPr>
              <a:t>danSpark.filter(_.contains("Spark")).count()</a:t>
            </a:r>
            <a:endParaRPr dirty="0">
              <a:solidFill>
                <a:prstClr val="black"/>
              </a:solidFill>
              <a:latin typeface="Arial"/>
              <a:cs typeface="Arial"/>
            </a:endParaRPr>
          </a:p>
        </p:txBody>
      </p:sp>
      <p:sp>
        <p:nvSpPr>
          <p:cNvPr id="9" name="object 9"/>
          <p:cNvSpPr/>
          <p:nvPr/>
        </p:nvSpPr>
        <p:spPr>
          <a:xfrm>
            <a:off x="1760538" y="5192712"/>
            <a:ext cx="1906905" cy="900430"/>
          </a:xfrm>
          <a:custGeom>
            <a:avLst/>
            <a:gdLst/>
            <a:ahLst/>
            <a:cxnLst/>
            <a:rect l="l" t="t" r="r" b="b"/>
            <a:pathLst>
              <a:path w="1906905" h="900429">
                <a:moveTo>
                  <a:pt x="0" y="0"/>
                </a:moveTo>
                <a:lnTo>
                  <a:pt x="1906588" y="0"/>
                </a:lnTo>
                <a:lnTo>
                  <a:pt x="1906588" y="900111"/>
                </a:lnTo>
                <a:lnTo>
                  <a:pt x="0" y="900111"/>
                </a:lnTo>
                <a:lnTo>
                  <a:pt x="0" y="0"/>
                </a:lnTo>
                <a:close/>
              </a:path>
            </a:pathLst>
          </a:custGeom>
          <a:ln w="12699">
            <a:solidFill>
              <a:srgbClr val="007CA0"/>
            </a:solidFill>
          </a:ln>
        </p:spPr>
        <p:txBody>
          <a:bodyPr wrap="square" lIns="0" tIns="0" rIns="0" bIns="0" rtlCol="0"/>
          <a:lstStyle/>
          <a:p>
            <a:endParaRPr>
              <a:solidFill>
                <a:prstClr val="black"/>
              </a:solidFill>
            </a:endParaRPr>
          </a:p>
        </p:txBody>
      </p:sp>
      <p:sp>
        <p:nvSpPr>
          <p:cNvPr id="10" name="object 10"/>
          <p:cNvSpPr txBox="1"/>
          <p:nvPr/>
        </p:nvSpPr>
        <p:spPr>
          <a:xfrm>
            <a:off x="1839278" y="5241793"/>
            <a:ext cx="1706245" cy="813435"/>
          </a:xfrm>
          <a:prstGeom prst="rect">
            <a:avLst/>
          </a:prstGeom>
        </p:spPr>
        <p:txBody>
          <a:bodyPr vert="horz" wrap="square" lIns="0" tIns="7620" rIns="0" bIns="0" rtlCol="0">
            <a:spAutoFit/>
          </a:bodyPr>
          <a:lstStyle/>
          <a:p>
            <a:pPr marL="12700" marR="85090">
              <a:lnSpc>
                <a:spcPts val="1200"/>
              </a:lnSpc>
              <a:spcBef>
                <a:spcPts val="60"/>
              </a:spcBef>
            </a:pPr>
            <a:r>
              <a:rPr sz="1050" spc="-5" dirty="0">
                <a:solidFill>
                  <a:prstClr val="black"/>
                </a:solidFill>
                <a:latin typeface="Courier New"/>
                <a:cs typeface="Courier New"/>
              </a:rPr>
              <a:t>DAN Spark is cool  BOB Spark is</a:t>
            </a:r>
            <a:r>
              <a:rPr sz="1050" spc="-75" dirty="0">
                <a:solidFill>
                  <a:prstClr val="black"/>
                </a:solidFill>
                <a:latin typeface="Courier New"/>
                <a:cs typeface="Courier New"/>
              </a:rPr>
              <a:t> </a:t>
            </a:r>
            <a:r>
              <a:rPr sz="1050" spc="-5" dirty="0">
                <a:solidFill>
                  <a:prstClr val="black"/>
                </a:solidFill>
                <a:latin typeface="Courier New"/>
                <a:cs typeface="Courier New"/>
              </a:rPr>
              <a:t>fun</a:t>
            </a:r>
            <a:endParaRPr sz="1050">
              <a:solidFill>
                <a:prstClr val="black"/>
              </a:solidFill>
              <a:latin typeface="Courier New"/>
              <a:cs typeface="Courier New"/>
            </a:endParaRPr>
          </a:p>
          <a:p>
            <a:pPr marL="12700" marR="5080">
              <a:lnSpc>
                <a:spcPct val="99200"/>
              </a:lnSpc>
              <a:spcBef>
                <a:spcPts val="20"/>
              </a:spcBef>
            </a:pPr>
            <a:r>
              <a:rPr sz="1050" spc="-5" dirty="0">
                <a:solidFill>
                  <a:prstClr val="black"/>
                </a:solidFill>
                <a:latin typeface="Courier New"/>
                <a:cs typeface="Courier New"/>
              </a:rPr>
              <a:t>BRIAN Spark is great  DAN Scala is awesome  BOB Scala is</a:t>
            </a:r>
            <a:r>
              <a:rPr sz="1050" spc="-75" dirty="0">
                <a:solidFill>
                  <a:prstClr val="black"/>
                </a:solidFill>
                <a:latin typeface="Courier New"/>
                <a:cs typeface="Courier New"/>
              </a:rPr>
              <a:t> </a:t>
            </a:r>
            <a:r>
              <a:rPr sz="1050" dirty="0">
                <a:solidFill>
                  <a:prstClr val="black"/>
                </a:solidFill>
                <a:latin typeface="Courier New"/>
                <a:cs typeface="Courier New"/>
              </a:rPr>
              <a:t>flexible</a:t>
            </a:r>
            <a:endParaRPr sz="1050">
              <a:solidFill>
                <a:prstClr val="black"/>
              </a:solidFill>
              <a:latin typeface="Courier New"/>
              <a:cs typeface="Courier New"/>
            </a:endParaRPr>
          </a:p>
        </p:txBody>
      </p:sp>
      <p:sp>
        <p:nvSpPr>
          <p:cNvPr id="11" name="object 11"/>
          <p:cNvSpPr txBox="1"/>
          <p:nvPr/>
        </p:nvSpPr>
        <p:spPr>
          <a:xfrm>
            <a:off x="1829752" y="4830445"/>
            <a:ext cx="1656080" cy="215444"/>
          </a:xfrm>
          <a:prstGeom prst="rect">
            <a:avLst/>
          </a:prstGeom>
        </p:spPr>
        <p:txBody>
          <a:bodyPr vert="horz" wrap="square" lIns="0" tIns="0" rIns="0" bIns="0" rtlCol="0">
            <a:spAutoFit/>
          </a:bodyPr>
          <a:lstStyle/>
          <a:p>
            <a:pPr marL="12700"/>
            <a:r>
              <a:rPr sz="1400" dirty="0">
                <a:solidFill>
                  <a:prstClr val="black"/>
                </a:solidFill>
                <a:latin typeface="Arial"/>
                <a:cs typeface="Arial"/>
              </a:rPr>
              <a:t>File:</a:t>
            </a:r>
            <a:r>
              <a:rPr sz="1400" spc="-100" dirty="0">
                <a:solidFill>
                  <a:prstClr val="black"/>
                </a:solidFill>
                <a:latin typeface="Arial"/>
                <a:cs typeface="Arial"/>
              </a:rPr>
              <a:t> </a:t>
            </a:r>
            <a:r>
              <a:rPr sz="1400" dirty="0">
                <a:solidFill>
                  <a:prstClr val="black"/>
                </a:solidFill>
                <a:latin typeface="Arial"/>
                <a:cs typeface="Arial"/>
              </a:rPr>
              <a:t>sparkQuotes.txt</a:t>
            </a:r>
            <a:endParaRPr sz="1400">
              <a:solidFill>
                <a:prstClr val="black"/>
              </a:solidFill>
              <a:latin typeface="Arial"/>
              <a:cs typeface="Arial"/>
            </a:endParaRPr>
          </a:p>
        </p:txBody>
      </p:sp>
      <p:sp>
        <p:nvSpPr>
          <p:cNvPr id="12" name="object 12"/>
          <p:cNvSpPr/>
          <p:nvPr/>
        </p:nvSpPr>
        <p:spPr>
          <a:xfrm>
            <a:off x="3954463" y="5124451"/>
            <a:ext cx="1787525" cy="1025525"/>
          </a:xfrm>
          <a:custGeom>
            <a:avLst/>
            <a:gdLst/>
            <a:ahLst/>
            <a:cxnLst/>
            <a:rect l="l" t="t" r="r" b="b"/>
            <a:pathLst>
              <a:path w="1787525" h="1025525">
                <a:moveTo>
                  <a:pt x="0" y="170923"/>
                </a:moveTo>
                <a:lnTo>
                  <a:pt x="6105" y="125485"/>
                </a:lnTo>
                <a:lnTo>
                  <a:pt x="23336" y="84655"/>
                </a:lnTo>
                <a:lnTo>
                  <a:pt x="50062" y="50062"/>
                </a:lnTo>
                <a:lnTo>
                  <a:pt x="84655" y="23336"/>
                </a:lnTo>
                <a:lnTo>
                  <a:pt x="125485" y="6105"/>
                </a:lnTo>
                <a:lnTo>
                  <a:pt x="170923" y="0"/>
                </a:lnTo>
                <a:lnTo>
                  <a:pt x="1616598" y="0"/>
                </a:lnTo>
                <a:lnTo>
                  <a:pt x="1662037" y="6105"/>
                </a:lnTo>
                <a:lnTo>
                  <a:pt x="1702869" y="23336"/>
                </a:lnTo>
                <a:lnTo>
                  <a:pt x="1737463" y="50062"/>
                </a:lnTo>
                <a:lnTo>
                  <a:pt x="1764191" y="84655"/>
                </a:lnTo>
                <a:lnTo>
                  <a:pt x="1781422" y="125485"/>
                </a:lnTo>
                <a:lnTo>
                  <a:pt x="1787528" y="170923"/>
                </a:lnTo>
                <a:lnTo>
                  <a:pt x="1787528" y="854600"/>
                </a:lnTo>
                <a:lnTo>
                  <a:pt x="1781422" y="900039"/>
                </a:lnTo>
                <a:lnTo>
                  <a:pt x="1764191" y="940870"/>
                </a:lnTo>
                <a:lnTo>
                  <a:pt x="1737463" y="975464"/>
                </a:lnTo>
                <a:lnTo>
                  <a:pt x="1702869" y="1002191"/>
                </a:lnTo>
                <a:lnTo>
                  <a:pt x="1662037" y="1019423"/>
                </a:lnTo>
                <a:lnTo>
                  <a:pt x="1616598" y="1025529"/>
                </a:lnTo>
                <a:lnTo>
                  <a:pt x="170923" y="1025529"/>
                </a:lnTo>
                <a:lnTo>
                  <a:pt x="125485" y="1019423"/>
                </a:lnTo>
                <a:lnTo>
                  <a:pt x="84655" y="1002191"/>
                </a:lnTo>
                <a:lnTo>
                  <a:pt x="50062" y="975464"/>
                </a:lnTo>
                <a:lnTo>
                  <a:pt x="23336" y="940870"/>
                </a:lnTo>
                <a:lnTo>
                  <a:pt x="6105" y="900039"/>
                </a:lnTo>
                <a:lnTo>
                  <a:pt x="0" y="854600"/>
                </a:lnTo>
                <a:lnTo>
                  <a:pt x="0" y="170923"/>
                </a:lnTo>
                <a:close/>
              </a:path>
            </a:pathLst>
          </a:custGeom>
          <a:ln w="25399">
            <a:solidFill>
              <a:srgbClr val="007CA0"/>
            </a:solidFill>
          </a:ln>
        </p:spPr>
        <p:txBody>
          <a:bodyPr wrap="square" lIns="0" tIns="0" rIns="0" bIns="0" rtlCol="0"/>
          <a:lstStyle/>
          <a:p>
            <a:endParaRPr>
              <a:solidFill>
                <a:prstClr val="black"/>
              </a:solidFill>
            </a:endParaRPr>
          </a:p>
        </p:txBody>
      </p:sp>
      <p:sp>
        <p:nvSpPr>
          <p:cNvPr id="13" name="object 13"/>
          <p:cNvSpPr txBox="1"/>
          <p:nvPr/>
        </p:nvSpPr>
        <p:spPr>
          <a:xfrm>
            <a:off x="4018915" y="5235443"/>
            <a:ext cx="1706245" cy="813435"/>
          </a:xfrm>
          <a:prstGeom prst="rect">
            <a:avLst/>
          </a:prstGeom>
        </p:spPr>
        <p:txBody>
          <a:bodyPr vert="horz" wrap="square" lIns="0" tIns="7620" rIns="0" bIns="0" rtlCol="0">
            <a:spAutoFit/>
          </a:bodyPr>
          <a:lstStyle/>
          <a:p>
            <a:pPr marL="12700" marR="84455">
              <a:lnSpc>
                <a:spcPts val="1200"/>
              </a:lnSpc>
              <a:spcBef>
                <a:spcPts val="60"/>
              </a:spcBef>
            </a:pPr>
            <a:r>
              <a:rPr sz="1050" spc="-5" dirty="0">
                <a:solidFill>
                  <a:prstClr val="black"/>
                </a:solidFill>
                <a:latin typeface="Courier New"/>
                <a:cs typeface="Courier New"/>
              </a:rPr>
              <a:t>DAN Spark is cool  BOB Spark is</a:t>
            </a:r>
            <a:r>
              <a:rPr sz="1050" spc="-75" dirty="0">
                <a:solidFill>
                  <a:prstClr val="black"/>
                </a:solidFill>
                <a:latin typeface="Courier New"/>
                <a:cs typeface="Courier New"/>
              </a:rPr>
              <a:t> </a:t>
            </a:r>
            <a:r>
              <a:rPr sz="1050" spc="-5" dirty="0">
                <a:solidFill>
                  <a:prstClr val="black"/>
                </a:solidFill>
                <a:latin typeface="Courier New"/>
                <a:cs typeface="Courier New"/>
              </a:rPr>
              <a:t>fun</a:t>
            </a:r>
            <a:endParaRPr sz="1050">
              <a:solidFill>
                <a:prstClr val="black"/>
              </a:solidFill>
              <a:latin typeface="Courier New"/>
              <a:cs typeface="Courier New"/>
            </a:endParaRPr>
          </a:p>
          <a:p>
            <a:pPr marL="12700" marR="5080">
              <a:lnSpc>
                <a:spcPct val="99200"/>
              </a:lnSpc>
              <a:spcBef>
                <a:spcPts val="20"/>
              </a:spcBef>
            </a:pPr>
            <a:r>
              <a:rPr sz="1050" spc="-5" dirty="0">
                <a:solidFill>
                  <a:prstClr val="black"/>
                </a:solidFill>
                <a:latin typeface="Courier New"/>
                <a:cs typeface="Courier New"/>
              </a:rPr>
              <a:t>BRIAN Spark is great  DAN Scala is awesome  BOB Scala is</a:t>
            </a:r>
            <a:r>
              <a:rPr sz="1050" spc="-75" dirty="0">
                <a:solidFill>
                  <a:prstClr val="black"/>
                </a:solidFill>
                <a:latin typeface="Courier New"/>
                <a:cs typeface="Courier New"/>
              </a:rPr>
              <a:t> </a:t>
            </a:r>
            <a:r>
              <a:rPr sz="1050" spc="-5" dirty="0">
                <a:solidFill>
                  <a:prstClr val="black"/>
                </a:solidFill>
                <a:latin typeface="Courier New"/>
                <a:cs typeface="Courier New"/>
              </a:rPr>
              <a:t>flexible</a:t>
            </a:r>
            <a:endParaRPr sz="1050">
              <a:solidFill>
                <a:prstClr val="black"/>
              </a:solidFill>
              <a:latin typeface="Courier New"/>
              <a:cs typeface="Courier New"/>
            </a:endParaRPr>
          </a:p>
        </p:txBody>
      </p:sp>
      <p:sp>
        <p:nvSpPr>
          <p:cNvPr id="14" name="object 14"/>
          <p:cNvSpPr txBox="1"/>
          <p:nvPr/>
        </p:nvSpPr>
        <p:spPr>
          <a:xfrm>
            <a:off x="4014153" y="4830445"/>
            <a:ext cx="1043305" cy="215444"/>
          </a:xfrm>
          <a:prstGeom prst="rect">
            <a:avLst/>
          </a:prstGeom>
        </p:spPr>
        <p:txBody>
          <a:bodyPr vert="horz" wrap="square" lIns="0" tIns="0" rIns="0" bIns="0" rtlCol="0">
            <a:spAutoFit/>
          </a:bodyPr>
          <a:lstStyle/>
          <a:p>
            <a:pPr marL="12700"/>
            <a:r>
              <a:rPr sz="1400" dirty="0">
                <a:solidFill>
                  <a:prstClr val="black"/>
                </a:solidFill>
                <a:latin typeface="Arial"/>
                <a:cs typeface="Arial"/>
              </a:rPr>
              <a:t>RDD:</a:t>
            </a:r>
            <a:r>
              <a:rPr sz="1400" spc="-100" dirty="0">
                <a:solidFill>
                  <a:prstClr val="black"/>
                </a:solidFill>
                <a:latin typeface="Arial"/>
                <a:cs typeface="Arial"/>
              </a:rPr>
              <a:t> </a:t>
            </a:r>
            <a:r>
              <a:rPr sz="1400" dirty="0">
                <a:solidFill>
                  <a:prstClr val="black"/>
                </a:solidFill>
                <a:latin typeface="Arial"/>
                <a:cs typeface="Arial"/>
              </a:rPr>
              <a:t>quotes</a:t>
            </a:r>
            <a:endParaRPr sz="1400">
              <a:solidFill>
                <a:prstClr val="black"/>
              </a:solidFill>
              <a:latin typeface="Arial"/>
              <a:cs typeface="Arial"/>
            </a:endParaRPr>
          </a:p>
        </p:txBody>
      </p:sp>
      <p:sp>
        <p:nvSpPr>
          <p:cNvPr id="15" name="object 15"/>
          <p:cNvSpPr/>
          <p:nvPr/>
        </p:nvSpPr>
        <p:spPr>
          <a:xfrm>
            <a:off x="6026150" y="5124451"/>
            <a:ext cx="1787525" cy="1025525"/>
          </a:xfrm>
          <a:custGeom>
            <a:avLst/>
            <a:gdLst/>
            <a:ahLst/>
            <a:cxnLst/>
            <a:rect l="l" t="t" r="r" b="b"/>
            <a:pathLst>
              <a:path w="1787525" h="1025525">
                <a:moveTo>
                  <a:pt x="0" y="170923"/>
                </a:moveTo>
                <a:lnTo>
                  <a:pt x="6105" y="125485"/>
                </a:lnTo>
                <a:lnTo>
                  <a:pt x="23336" y="84655"/>
                </a:lnTo>
                <a:lnTo>
                  <a:pt x="50062" y="50062"/>
                </a:lnTo>
                <a:lnTo>
                  <a:pt x="84655" y="23336"/>
                </a:lnTo>
                <a:lnTo>
                  <a:pt x="125485" y="6105"/>
                </a:lnTo>
                <a:lnTo>
                  <a:pt x="170924" y="0"/>
                </a:lnTo>
                <a:lnTo>
                  <a:pt x="1616599" y="0"/>
                </a:lnTo>
                <a:lnTo>
                  <a:pt x="1662038" y="6105"/>
                </a:lnTo>
                <a:lnTo>
                  <a:pt x="1702869" y="23336"/>
                </a:lnTo>
                <a:lnTo>
                  <a:pt x="1737463" y="50062"/>
                </a:lnTo>
                <a:lnTo>
                  <a:pt x="1764191" y="84655"/>
                </a:lnTo>
                <a:lnTo>
                  <a:pt x="1781422" y="125485"/>
                </a:lnTo>
                <a:lnTo>
                  <a:pt x="1787528" y="170923"/>
                </a:lnTo>
                <a:lnTo>
                  <a:pt x="1787528" y="854600"/>
                </a:lnTo>
                <a:lnTo>
                  <a:pt x="1781422" y="900039"/>
                </a:lnTo>
                <a:lnTo>
                  <a:pt x="1764191" y="940870"/>
                </a:lnTo>
                <a:lnTo>
                  <a:pt x="1737463" y="975464"/>
                </a:lnTo>
                <a:lnTo>
                  <a:pt x="1702869" y="1002191"/>
                </a:lnTo>
                <a:lnTo>
                  <a:pt x="1662038" y="1019423"/>
                </a:lnTo>
                <a:lnTo>
                  <a:pt x="1616599" y="1025529"/>
                </a:lnTo>
                <a:lnTo>
                  <a:pt x="170924" y="1025529"/>
                </a:lnTo>
                <a:lnTo>
                  <a:pt x="125485" y="1019423"/>
                </a:lnTo>
                <a:lnTo>
                  <a:pt x="84655" y="1002191"/>
                </a:lnTo>
                <a:lnTo>
                  <a:pt x="50062" y="975464"/>
                </a:lnTo>
                <a:lnTo>
                  <a:pt x="23336" y="940870"/>
                </a:lnTo>
                <a:lnTo>
                  <a:pt x="6105" y="900039"/>
                </a:lnTo>
                <a:lnTo>
                  <a:pt x="0" y="854600"/>
                </a:lnTo>
                <a:lnTo>
                  <a:pt x="0" y="170923"/>
                </a:lnTo>
                <a:close/>
              </a:path>
            </a:pathLst>
          </a:custGeom>
          <a:ln w="25399">
            <a:solidFill>
              <a:srgbClr val="007CA0"/>
            </a:solidFill>
          </a:ln>
        </p:spPr>
        <p:txBody>
          <a:bodyPr wrap="square" lIns="0" tIns="0" rIns="0" bIns="0" rtlCol="0"/>
          <a:lstStyle/>
          <a:p>
            <a:endParaRPr>
              <a:solidFill>
                <a:prstClr val="black"/>
              </a:solidFill>
            </a:endParaRPr>
          </a:p>
        </p:txBody>
      </p:sp>
      <p:sp>
        <p:nvSpPr>
          <p:cNvPr id="16" name="object 16"/>
          <p:cNvSpPr txBox="1"/>
          <p:nvPr/>
        </p:nvSpPr>
        <p:spPr>
          <a:xfrm>
            <a:off x="6092191" y="5243513"/>
            <a:ext cx="1626235" cy="307777"/>
          </a:xfrm>
          <a:prstGeom prst="rect">
            <a:avLst/>
          </a:prstGeom>
        </p:spPr>
        <p:txBody>
          <a:bodyPr vert="horz" wrap="square" lIns="0" tIns="0" rIns="0" bIns="0" rtlCol="0">
            <a:spAutoFit/>
          </a:bodyPr>
          <a:lstStyle/>
          <a:p>
            <a:pPr marL="12700" marR="5080">
              <a:lnSpc>
                <a:spcPts val="1200"/>
              </a:lnSpc>
            </a:pPr>
            <a:r>
              <a:rPr sz="1050" spc="-5" dirty="0">
                <a:solidFill>
                  <a:prstClr val="black"/>
                </a:solidFill>
                <a:latin typeface="Courier New"/>
                <a:cs typeface="Courier New"/>
              </a:rPr>
              <a:t>DAN Spark is cool  DAN Scala is</a:t>
            </a:r>
            <a:r>
              <a:rPr sz="1050" spc="-75" dirty="0">
                <a:solidFill>
                  <a:prstClr val="black"/>
                </a:solidFill>
                <a:latin typeface="Courier New"/>
                <a:cs typeface="Courier New"/>
              </a:rPr>
              <a:t> </a:t>
            </a:r>
            <a:r>
              <a:rPr sz="1050" spc="-5" dirty="0">
                <a:solidFill>
                  <a:prstClr val="black"/>
                </a:solidFill>
                <a:latin typeface="Courier New"/>
                <a:cs typeface="Courier New"/>
              </a:rPr>
              <a:t>awesome</a:t>
            </a:r>
            <a:endParaRPr sz="1050">
              <a:solidFill>
                <a:prstClr val="black"/>
              </a:solidFill>
              <a:latin typeface="Courier New"/>
              <a:cs typeface="Courier New"/>
            </a:endParaRPr>
          </a:p>
        </p:txBody>
      </p:sp>
      <p:sp>
        <p:nvSpPr>
          <p:cNvPr id="17" name="object 17"/>
          <p:cNvSpPr txBox="1"/>
          <p:nvPr/>
        </p:nvSpPr>
        <p:spPr>
          <a:xfrm>
            <a:off x="6085841" y="4830445"/>
            <a:ext cx="1379855" cy="215444"/>
          </a:xfrm>
          <a:prstGeom prst="rect">
            <a:avLst/>
          </a:prstGeom>
        </p:spPr>
        <p:txBody>
          <a:bodyPr vert="horz" wrap="square" lIns="0" tIns="0" rIns="0" bIns="0" rtlCol="0">
            <a:spAutoFit/>
          </a:bodyPr>
          <a:lstStyle/>
          <a:p>
            <a:pPr marL="12700"/>
            <a:r>
              <a:rPr sz="1400" dirty="0">
                <a:solidFill>
                  <a:prstClr val="black"/>
                </a:solidFill>
                <a:latin typeface="Arial"/>
                <a:cs typeface="Arial"/>
              </a:rPr>
              <a:t>RDD:</a:t>
            </a:r>
            <a:r>
              <a:rPr sz="1400" spc="-100" dirty="0">
                <a:solidFill>
                  <a:prstClr val="black"/>
                </a:solidFill>
                <a:latin typeface="Arial"/>
                <a:cs typeface="Arial"/>
              </a:rPr>
              <a:t> </a:t>
            </a:r>
            <a:r>
              <a:rPr sz="1400" dirty="0">
                <a:solidFill>
                  <a:prstClr val="black"/>
                </a:solidFill>
                <a:latin typeface="Arial"/>
                <a:cs typeface="Arial"/>
              </a:rPr>
              <a:t>danQuotes</a:t>
            </a:r>
            <a:endParaRPr sz="1400">
              <a:solidFill>
                <a:prstClr val="black"/>
              </a:solidFill>
              <a:latin typeface="Arial"/>
              <a:cs typeface="Arial"/>
            </a:endParaRPr>
          </a:p>
        </p:txBody>
      </p:sp>
      <p:sp>
        <p:nvSpPr>
          <p:cNvPr id="18" name="object 18"/>
          <p:cNvSpPr/>
          <p:nvPr/>
        </p:nvSpPr>
        <p:spPr>
          <a:xfrm>
            <a:off x="8091488" y="5132388"/>
            <a:ext cx="1787525" cy="1025525"/>
          </a:xfrm>
          <a:custGeom>
            <a:avLst/>
            <a:gdLst/>
            <a:ahLst/>
            <a:cxnLst/>
            <a:rect l="l" t="t" r="r" b="b"/>
            <a:pathLst>
              <a:path w="1787525" h="1025525">
                <a:moveTo>
                  <a:pt x="0" y="170923"/>
                </a:moveTo>
                <a:lnTo>
                  <a:pt x="6105" y="125485"/>
                </a:lnTo>
                <a:lnTo>
                  <a:pt x="23336" y="84655"/>
                </a:lnTo>
                <a:lnTo>
                  <a:pt x="50062" y="50062"/>
                </a:lnTo>
                <a:lnTo>
                  <a:pt x="84655" y="23336"/>
                </a:lnTo>
                <a:lnTo>
                  <a:pt x="125485" y="6105"/>
                </a:lnTo>
                <a:lnTo>
                  <a:pt x="170923" y="0"/>
                </a:lnTo>
                <a:lnTo>
                  <a:pt x="1616599" y="0"/>
                </a:lnTo>
                <a:lnTo>
                  <a:pt x="1662038" y="6105"/>
                </a:lnTo>
                <a:lnTo>
                  <a:pt x="1702869" y="23336"/>
                </a:lnTo>
                <a:lnTo>
                  <a:pt x="1737464" y="50062"/>
                </a:lnTo>
                <a:lnTo>
                  <a:pt x="1764191" y="84655"/>
                </a:lnTo>
                <a:lnTo>
                  <a:pt x="1781423" y="125485"/>
                </a:lnTo>
                <a:lnTo>
                  <a:pt x="1787528" y="170923"/>
                </a:lnTo>
                <a:lnTo>
                  <a:pt x="1787528" y="854600"/>
                </a:lnTo>
                <a:lnTo>
                  <a:pt x="1781423" y="900039"/>
                </a:lnTo>
                <a:lnTo>
                  <a:pt x="1764191" y="940870"/>
                </a:lnTo>
                <a:lnTo>
                  <a:pt x="1737464" y="975464"/>
                </a:lnTo>
                <a:lnTo>
                  <a:pt x="1702869" y="1002191"/>
                </a:lnTo>
                <a:lnTo>
                  <a:pt x="1662038" y="1019423"/>
                </a:lnTo>
                <a:lnTo>
                  <a:pt x="1616599" y="1025529"/>
                </a:lnTo>
                <a:lnTo>
                  <a:pt x="170923" y="1025529"/>
                </a:lnTo>
                <a:lnTo>
                  <a:pt x="125485" y="1019423"/>
                </a:lnTo>
                <a:lnTo>
                  <a:pt x="84655" y="1002191"/>
                </a:lnTo>
                <a:lnTo>
                  <a:pt x="50062" y="975464"/>
                </a:lnTo>
                <a:lnTo>
                  <a:pt x="23336" y="940870"/>
                </a:lnTo>
                <a:lnTo>
                  <a:pt x="6105" y="900039"/>
                </a:lnTo>
                <a:lnTo>
                  <a:pt x="0" y="854600"/>
                </a:lnTo>
                <a:lnTo>
                  <a:pt x="0" y="170923"/>
                </a:lnTo>
                <a:close/>
              </a:path>
            </a:pathLst>
          </a:custGeom>
          <a:ln w="25399">
            <a:solidFill>
              <a:srgbClr val="007CA0"/>
            </a:solidFill>
          </a:ln>
        </p:spPr>
        <p:txBody>
          <a:bodyPr wrap="square" lIns="0" tIns="0" rIns="0" bIns="0" rtlCol="0"/>
          <a:lstStyle/>
          <a:p>
            <a:endParaRPr>
              <a:solidFill>
                <a:prstClr val="black"/>
              </a:solidFill>
            </a:endParaRPr>
          </a:p>
        </p:txBody>
      </p:sp>
      <p:sp>
        <p:nvSpPr>
          <p:cNvPr id="19" name="object 19"/>
          <p:cNvSpPr txBox="1"/>
          <p:nvPr/>
        </p:nvSpPr>
        <p:spPr>
          <a:xfrm>
            <a:off x="8155940" y="5253038"/>
            <a:ext cx="425450" cy="307777"/>
          </a:xfrm>
          <a:prstGeom prst="rect">
            <a:avLst/>
          </a:prstGeom>
        </p:spPr>
        <p:txBody>
          <a:bodyPr vert="horz" wrap="square" lIns="0" tIns="0" rIns="0" bIns="0" rtlCol="0">
            <a:spAutoFit/>
          </a:bodyPr>
          <a:lstStyle/>
          <a:p>
            <a:pPr marL="12700" marR="5080">
              <a:lnSpc>
                <a:spcPts val="1200"/>
              </a:lnSpc>
            </a:pPr>
            <a:r>
              <a:rPr sz="1050" spc="-5" dirty="0">
                <a:solidFill>
                  <a:prstClr val="black"/>
                </a:solidFill>
                <a:latin typeface="Courier New"/>
                <a:cs typeface="Courier New"/>
              </a:rPr>
              <a:t>Spark  Scala</a:t>
            </a:r>
            <a:endParaRPr sz="1050">
              <a:solidFill>
                <a:prstClr val="black"/>
              </a:solidFill>
              <a:latin typeface="Courier New"/>
              <a:cs typeface="Courier New"/>
            </a:endParaRPr>
          </a:p>
        </p:txBody>
      </p:sp>
      <p:sp>
        <p:nvSpPr>
          <p:cNvPr id="20" name="object 20"/>
          <p:cNvSpPr txBox="1"/>
          <p:nvPr/>
        </p:nvSpPr>
        <p:spPr>
          <a:xfrm>
            <a:off x="8149591" y="4839970"/>
            <a:ext cx="1270635" cy="215444"/>
          </a:xfrm>
          <a:prstGeom prst="rect">
            <a:avLst/>
          </a:prstGeom>
        </p:spPr>
        <p:txBody>
          <a:bodyPr vert="horz" wrap="square" lIns="0" tIns="0" rIns="0" bIns="0" rtlCol="0">
            <a:spAutoFit/>
          </a:bodyPr>
          <a:lstStyle/>
          <a:p>
            <a:pPr marL="12700"/>
            <a:r>
              <a:rPr sz="1400" dirty="0">
                <a:solidFill>
                  <a:prstClr val="black"/>
                </a:solidFill>
                <a:latin typeface="Arial"/>
                <a:cs typeface="Arial"/>
              </a:rPr>
              <a:t>RDD:</a:t>
            </a:r>
            <a:r>
              <a:rPr sz="1400" spc="-100" dirty="0">
                <a:solidFill>
                  <a:prstClr val="black"/>
                </a:solidFill>
                <a:latin typeface="Arial"/>
                <a:cs typeface="Arial"/>
              </a:rPr>
              <a:t> </a:t>
            </a:r>
            <a:r>
              <a:rPr sz="1400" dirty="0">
                <a:solidFill>
                  <a:prstClr val="black"/>
                </a:solidFill>
                <a:latin typeface="Arial"/>
                <a:cs typeface="Arial"/>
              </a:rPr>
              <a:t>danSpark</a:t>
            </a:r>
            <a:endParaRPr sz="1400">
              <a:solidFill>
                <a:prstClr val="black"/>
              </a:solidFill>
              <a:latin typeface="Arial"/>
              <a:cs typeface="Arial"/>
            </a:endParaRPr>
          </a:p>
        </p:txBody>
      </p:sp>
      <p:sp>
        <p:nvSpPr>
          <p:cNvPr id="21" name="object 21"/>
          <p:cNvSpPr/>
          <p:nvPr/>
        </p:nvSpPr>
        <p:spPr>
          <a:xfrm>
            <a:off x="5756274" y="5553075"/>
            <a:ext cx="238760" cy="0"/>
          </a:xfrm>
          <a:custGeom>
            <a:avLst/>
            <a:gdLst/>
            <a:ahLst/>
            <a:cxnLst/>
            <a:rect l="l" t="t" r="r" b="b"/>
            <a:pathLst>
              <a:path w="238760">
                <a:moveTo>
                  <a:pt x="0" y="0"/>
                </a:moveTo>
                <a:lnTo>
                  <a:pt x="238344" y="0"/>
                </a:lnTo>
              </a:path>
            </a:pathLst>
          </a:custGeom>
          <a:ln w="28574">
            <a:solidFill>
              <a:srgbClr val="8DD6F5"/>
            </a:solidFill>
          </a:ln>
        </p:spPr>
        <p:txBody>
          <a:bodyPr wrap="square" lIns="0" tIns="0" rIns="0" bIns="0" rtlCol="0"/>
          <a:lstStyle/>
          <a:p>
            <a:endParaRPr>
              <a:solidFill>
                <a:prstClr val="black"/>
              </a:solidFill>
            </a:endParaRPr>
          </a:p>
        </p:txBody>
      </p:sp>
      <p:sp>
        <p:nvSpPr>
          <p:cNvPr id="22" name="object 22"/>
          <p:cNvSpPr/>
          <p:nvPr/>
        </p:nvSpPr>
        <p:spPr>
          <a:xfrm>
            <a:off x="5892571" y="5486756"/>
            <a:ext cx="130810" cy="132715"/>
          </a:xfrm>
          <a:custGeom>
            <a:avLst/>
            <a:gdLst/>
            <a:ahLst/>
            <a:cxnLst/>
            <a:rect l="l" t="t" r="r" b="b"/>
            <a:pathLst>
              <a:path w="130810" h="132714">
                <a:moveTo>
                  <a:pt x="16700" y="0"/>
                </a:moveTo>
                <a:lnTo>
                  <a:pt x="7962" y="2298"/>
                </a:lnTo>
                <a:lnTo>
                  <a:pt x="0" y="15925"/>
                </a:lnTo>
                <a:lnTo>
                  <a:pt x="2311" y="24676"/>
                </a:lnTo>
                <a:lnTo>
                  <a:pt x="73685" y="66319"/>
                </a:lnTo>
                <a:lnTo>
                  <a:pt x="2311" y="107960"/>
                </a:lnTo>
                <a:lnTo>
                  <a:pt x="0" y="116709"/>
                </a:lnTo>
                <a:lnTo>
                  <a:pt x="7962" y="130340"/>
                </a:lnTo>
                <a:lnTo>
                  <a:pt x="16700" y="132642"/>
                </a:lnTo>
                <a:lnTo>
                  <a:pt x="130403" y="66319"/>
                </a:lnTo>
                <a:lnTo>
                  <a:pt x="16700" y="0"/>
                </a:lnTo>
                <a:close/>
              </a:path>
            </a:pathLst>
          </a:custGeom>
          <a:solidFill>
            <a:srgbClr val="8DD6F5"/>
          </a:solidFill>
        </p:spPr>
        <p:txBody>
          <a:bodyPr wrap="square" lIns="0" tIns="0" rIns="0" bIns="0" rtlCol="0"/>
          <a:lstStyle/>
          <a:p>
            <a:endParaRPr>
              <a:solidFill>
                <a:prstClr val="black"/>
              </a:solidFill>
            </a:endParaRPr>
          </a:p>
        </p:txBody>
      </p:sp>
      <p:sp>
        <p:nvSpPr>
          <p:cNvPr id="23" name="object 23"/>
          <p:cNvSpPr/>
          <p:nvPr/>
        </p:nvSpPr>
        <p:spPr>
          <a:xfrm>
            <a:off x="7818437" y="5553075"/>
            <a:ext cx="238760" cy="0"/>
          </a:xfrm>
          <a:custGeom>
            <a:avLst/>
            <a:gdLst/>
            <a:ahLst/>
            <a:cxnLst/>
            <a:rect l="l" t="t" r="r" b="b"/>
            <a:pathLst>
              <a:path w="238759">
                <a:moveTo>
                  <a:pt x="0" y="0"/>
                </a:moveTo>
                <a:lnTo>
                  <a:pt x="238344" y="0"/>
                </a:lnTo>
              </a:path>
            </a:pathLst>
          </a:custGeom>
          <a:ln w="28574">
            <a:solidFill>
              <a:srgbClr val="8DD6F5"/>
            </a:solidFill>
          </a:ln>
        </p:spPr>
        <p:txBody>
          <a:bodyPr wrap="square" lIns="0" tIns="0" rIns="0" bIns="0" rtlCol="0"/>
          <a:lstStyle/>
          <a:p>
            <a:endParaRPr>
              <a:solidFill>
                <a:prstClr val="black"/>
              </a:solidFill>
            </a:endParaRPr>
          </a:p>
        </p:txBody>
      </p:sp>
      <p:sp>
        <p:nvSpPr>
          <p:cNvPr id="24" name="object 24"/>
          <p:cNvSpPr/>
          <p:nvPr/>
        </p:nvSpPr>
        <p:spPr>
          <a:xfrm>
            <a:off x="7954733" y="5486756"/>
            <a:ext cx="130810" cy="132715"/>
          </a:xfrm>
          <a:custGeom>
            <a:avLst/>
            <a:gdLst/>
            <a:ahLst/>
            <a:cxnLst/>
            <a:rect l="l" t="t" r="r" b="b"/>
            <a:pathLst>
              <a:path w="130809" h="132714">
                <a:moveTo>
                  <a:pt x="16700" y="0"/>
                </a:moveTo>
                <a:lnTo>
                  <a:pt x="7962" y="2298"/>
                </a:lnTo>
                <a:lnTo>
                  <a:pt x="0" y="15925"/>
                </a:lnTo>
                <a:lnTo>
                  <a:pt x="2311" y="24676"/>
                </a:lnTo>
                <a:lnTo>
                  <a:pt x="73685" y="66319"/>
                </a:lnTo>
                <a:lnTo>
                  <a:pt x="2311" y="107960"/>
                </a:lnTo>
                <a:lnTo>
                  <a:pt x="0" y="116709"/>
                </a:lnTo>
                <a:lnTo>
                  <a:pt x="7962" y="130340"/>
                </a:lnTo>
                <a:lnTo>
                  <a:pt x="16700" y="132642"/>
                </a:lnTo>
                <a:lnTo>
                  <a:pt x="130403" y="66319"/>
                </a:lnTo>
                <a:lnTo>
                  <a:pt x="16700" y="0"/>
                </a:lnTo>
                <a:close/>
              </a:path>
            </a:pathLst>
          </a:custGeom>
          <a:solidFill>
            <a:srgbClr val="8DD6F5"/>
          </a:solidFill>
        </p:spPr>
        <p:txBody>
          <a:bodyPr wrap="square" lIns="0" tIns="0" rIns="0" bIns="0" rtlCol="0"/>
          <a:lstStyle/>
          <a:p>
            <a:endParaRPr>
              <a:solidFill>
                <a:prstClr val="black"/>
              </a:solidFill>
            </a:endParaRPr>
          </a:p>
        </p:txBody>
      </p:sp>
      <p:sp>
        <p:nvSpPr>
          <p:cNvPr id="25" name="object 25"/>
          <p:cNvSpPr/>
          <p:nvPr/>
        </p:nvSpPr>
        <p:spPr>
          <a:xfrm>
            <a:off x="9874250" y="5553075"/>
            <a:ext cx="238760" cy="0"/>
          </a:xfrm>
          <a:custGeom>
            <a:avLst/>
            <a:gdLst/>
            <a:ahLst/>
            <a:cxnLst/>
            <a:rect l="l" t="t" r="r" b="b"/>
            <a:pathLst>
              <a:path w="238759">
                <a:moveTo>
                  <a:pt x="0" y="0"/>
                </a:moveTo>
                <a:lnTo>
                  <a:pt x="238343" y="0"/>
                </a:lnTo>
              </a:path>
            </a:pathLst>
          </a:custGeom>
          <a:ln w="28574">
            <a:solidFill>
              <a:srgbClr val="8DD6F5"/>
            </a:solidFill>
          </a:ln>
        </p:spPr>
        <p:txBody>
          <a:bodyPr wrap="square" lIns="0" tIns="0" rIns="0" bIns="0" rtlCol="0"/>
          <a:lstStyle/>
          <a:p>
            <a:endParaRPr>
              <a:solidFill>
                <a:prstClr val="black"/>
              </a:solidFill>
            </a:endParaRPr>
          </a:p>
        </p:txBody>
      </p:sp>
      <p:sp>
        <p:nvSpPr>
          <p:cNvPr id="26" name="object 26"/>
          <p:cNvSpPr/>
          <p:nvPr/>
        </p:nvSpPr>
        <p:spPr>
          <a:xfrm>
            <a:off x="10010546" y="5486756"/>
            <a:ext cx="130810" cy="132715"/>
          </a:xfrm>
          <a:custGeom>
            <a:avLst/>
            <a:gdLst/>
            <a:ahLst/>
            <a:cxnLst/>
            <a:rect l="l" t="t" r="r" b="b"/>
            <a:pathLst>
              <a:path w="130809" h="132714">
                <a:moveTo>
                  <a:pt x="16700" y="0"/>
                </a:moveTo>
                <a:lnTo>
                  <a:pt x="7950" y="2298"/>
                </a:lnTo>
                <a:lnTo>
                  <a:pt x="0" y="15925"/>
                </a:lnTo>
                <a:lnTo>
                  <a:pt x="2311" y="24676"/>
                </a:lnTo>
                <a:lnTo>
                  <a:pt x="73685" y="66319"/>
                </a:lnTo>
                <a:lnTo>
                  <a:pt x="2311" y="107960"/>
                </a:lnTo>
                <a:lnTo>
                  <a:pt x="0" y="116709"/>
                </a:lnTo>
                <a:lnTo>
                  <a:pt x="7950" y="130340"/>
                </a:lnTo>
                <a:lnTo>
                  <a:pt x="16700" y="132642"/>
                </a:lnTo>
                <a:lnTo>
                  <a:pt x="130403" y="66319"/>
                </a:lnTo>
                <a:lnTo>
                  <a:pt x="16700" y="0"/>
                </a:lnTo>
                <a:close/>
              </a:path>
            </a:pathLst>
          </a:custGeom>
          <a:solidFill>
            <a:srgbClr val="8DD6F5"/>
          </a:solidFill>
        </p:spPr>
        <p:txBody>
          <a:bodyPr wrap="square" lIns="0" tIns="0" rIns="0" bIns="0" rtlCol="0"/>
          <a:lstStyle/>
          <a:p>
            <a:endParaRPr>
              <a:solidFill>
                <a:prstClr val="black"/>
              </a:solidFill>
            </a:endParaRPr>
          </a:p>
        </p:txBody>
      </p:sp>
      <p:sp>
        <p:nvSpPr>
          <p:cNvPr id="27" name="object 27"/>
          <p:cNvSpPr txBox="1"/>
          <p:nvPr/>
        </p:nvSpPr>
        <p:spPr>
          <a:xfrm>
            <a:off x="10129838" y="5386387"/>
            <a:ext cx="313055" cy="285976"/>
          </a:xfrm>
          <a:prstGeom prst="rect">
            <a:avLst/>
          </a:prstGeom>
          <a:ln w="12699">
            <a:solidFill>
              <a:srgbClr val="007CA0"/>
            </a:solidFill>
          </a:ln>
        </p:spPr>
        <p:txBody>
          <a:bodyPr vert="horz" wrap="square" lIns="0" tIns="39370" rIns="0" bIns="0" rtlCol="0">
            <a:spAutoFit/>
          </a:bodyPr>
          <a:lstStyle/>
          <a:p>
            <a:pPr marL="84455">
              <a:spcBef>
                <a:spcPts val="310"/>
              </a:spcBef>
            </a:pPr>
            <a:r>
              <a:rPr sz="1600" dirty="0">
                <a:solidFill>
                  <a:prstClr val="black"/>
                </a:solidFill>
                <a:latin typeface="Arial"/>
                <a:cs typeface="Arial"/>
              </a:rPr>
              <a:t>1</a:t>
            </a:r>
            <a:endParaRPr sz="1600">
              <a:solidFill>
                <a:prstClr val="black"/>
              </a:solidFill>
              <a:latin typeface="Arial"/>
              <a:cs typeface="Arial"/>
            </a:endParaRPr>
          </a:p>
        </p:txBody>
      </p:sp>
      <p:sp>
        <p:nvSpPr>
          <p:cNvPr id="30" name="object 11"/>
          <p:cNvSpPr txBox="1">
            <a:spLocks noGrp="1"/>
          </p:cNvSpPr>
          <p:nvPr>
            <p:ph idx="1"/>
          </p:nvPr>
        </p:nvSpPr>
        <p:spPr>
          <a:xfrm>
            <a:off x="1379622" y="1475874"/>
            <a:ext cx="9237578" cy="2744341"/>
          </a:xfrm>
          <a:prstGeom prst="rect">
            <a:avLst/>
          </a:prstGeom>
          <a:solidFill>
            <a:schemeClr val="bg1"/>
          </a:solidFill>
          <a:ln>
            <a:solidFill>
              <a:schemeClr val="accent1">
                <a:shade val="50000"/>
              </a:schemeClr>
            </a:solidFill>
          </a:ln>
        </p:spPr>
        <p:txBody>
          <a:bodyPr vert="horz" wrap="square" lIns="0" tIns="0" rIns="0" bIns="0" rtlCol="0">
            <a:spAutoFit/>
          </a:bodyPr>
          <a:lstStyle/>
          <a:p>
            <a:pPr marL="0" indent="0">
              <a:buNone/>
            </a:pPr>
            <a:r>
              <a:rPr lang="en-US" sz="2000" dirty="0" smtClean="0"/>
              <a:t>// Create</a:t>
            </a:r>
            <a:r>
              <a:rPr lang="en-US" sz="2000" spc="-105" dirty="0" smtClean="0"/>
              <a:t> </a:t>
            </a:r>
            <a:r>
              <a:rPr lang="en-US" sz="2000" dirty="0" smtClean="0"/>
              <a:t>RDD</a:t>
            </a:r>
          </a:p>
          <a:p>
            <a:pPr marL="0" indent="0">
              <a:spcBef>
                <a:spcPts val="370"/>
              </a:spcBef>
              <a:buNone/>
            </a:pPr>
            <a:r>
              <a:rPr lang="en-US" sz="2000" dirty="0" err="1" smtClean="0">
                <a:solidFill>
                  <a:srgbClr val="000000"/>
                </a:solidFill>
              </a:rPr>
              <a:t>val</a:t>
            </a:r>
            <a:r>
              <a:rPr lang="en-US" sz="2000" dirty="0" smtClean="0">
                <a:solidFill>
                  <a:srgbClr val="000000"/>
                </a:solidFill>
              </a:rPr>
              <a:t> quotes =</a:t>
            </a:r>
            <a:r>
              <a:rPr lang="en-US" sz="2000" spc="110" dirty="0" smtClean="0">
                <a:solidFill>
                  <a:srgbClr val="000000"/>
                </a:solidFill>
              </a:rPr>
              <a:t> </a:t>
            </a:r>
            <a:r>
              <a:rPr lang="en-US" sz="2000" spc="-5" dirty="0" err="1" smtClean="0">
                <a:solidFill>
                  <a:srgbClr val="000000"/>
                </a:solidFill>
              </a:rPr>
              <a:t>sc.textFile</a:t>
            </a:r>
            <a:r>
              <a:rPr lang="en-US" sz="2000" spc="-5" dirty="0" smtClean="0">
                <a:solidFill>
                  <a:srgbClr val="000000"/>
                </a:solidFill>
              </a:rPr>
              <a:t>("</a:t>
            </a:r>
            <a:r>
              <a:rPr lang="en-US" sz="2000" spc="-5" dirty="0" err="1" smtClean="0">
                <a:solidFill>
                  <a:srgbClr val="000000"/>
                </a:solidFill>
              </a:rPr>
              <a:t>hdfs</a:t>
            </a:r>
            <a:r>
              <a:rPr lang="en-US" sz="2000" spc="-5" dirty="0" smtClean="0">
                <a:solidFill>
                  <a:srgbClr val="000000"/>
                </a:solidFill>
              </a:rPr>
              <a:t>:/</a:t>
            </a:r>
            <a:r>
              <a:rPr lang="en-US" sz="2000" spc="-5" dirty="0" err="1" smtClean="0">
                <a:solidFill>
                  <a:srgbClr val="000000"/>
                </a:solidFill>
              </a:rPr>
              <a:t>sparkdata</a:t>
            </a:r>
            <a:r>
              <a:rPr lang="en-US" sz="2000" spc="-5" dirty="0" smtClean="0">
                <a:solidFill>
                  <a:srgbClr val="000000"/>
                </a:solidFill>
              </a:rPr>
              <a:t>/</a:t>
            </a:r>
            <a:r>
              <a:rPr lang="en-US" sz="2000" spc="-5" dirty="0" err="1" smtClean="0">
                <a:solidFill>
                  <a:srgbClr val="000000"/>
                </a:solidFill>
              </a:rPr>
              <a:t>sparkQuotes.txt</a:t>
            </a:r>
            <a:r>
              <a:rPr lang="en-US" sz="2000" spc="-5" dirty="0" smtClean="0">
                <a:solidFill>
                  <a:srgbClr val="000000"/>
                </a:solidFill>
              </a:rPr>
              <a:t>")</a:t>
            </a:r>
          </a:p>
          <a:p>
            <a:pPr marL="0" indent="0">
              <a:spcBef>
                <a:spcPts val="370"/>
              </a:spcBef>
              <a:buNone/>
            </a:pPr>
            <a:endParaRPr lang="en-US" sz="2000" spc="-5" dirty="0" smtClean="0">
              <a:solidFill>
                <a:srgbClr val="000000"/>
              </a:solidFill>
            </a:endParaRPr>
          </a:p>
          <a:p>
            <a:pPr marL="0" indent="0">
              <a:spcBef>
                <a:spcPts val="439"/>
              </a:spcBef>
              <a:buNone/>
            </a:pPr>
            <a:r>
              <a:rPr lang="en-US" sz="2000" dirty="0" smtClean="0"/>
              <a:t>//</a:t>
            </a:r>
            <a:r>
              <a:rPr lang="en-US" sz="2000" spc="-105" dirty="0" smtClean="0"/>
              <a:t> </a:t>
            </a:r>
            <a:r>
              <a:rPr lang="en-US" sz="2000" dirty="0" smtClean="0"/>
              <a:t>Transformations</a:t>
            </a:r>
          </a:p>
          <a:p>
            <a:pPr marL="0" indent="0">
              <a:spcBef>
                <a:spcPts val="439"/>
              </a:spcBef>
              <a:buNone/>
            </a:pPr>
            <a:r>
              <a:rPr lang="en-US" sz="2000" dirty="0" err="1" smtClean="0">
                <a:solidFill>
                  <a:srgbClr val="000000"/>
                </a:solidFill>
              </a:rPr>
              <a:t>val</a:t>
            </a:r>
            <a:r>
              <a:rPr lang="en-US" sz="2000" dirty="0" smtClean="0">
                <a:solidFill>
                  <a:srgbClr val="000000"/>
                </a:solidFill>
              </a:rPr>
              <a:t> </a:t>
            </a:r>
            <a:r>
              <a:rPr lang="en-US" sz="2000" dirty="0" err="1" smtClean="0">
                <a:solidFill>
                  <a:srgbClr val="000000"/>
                </a:solidFill>
              </a:rPr>
              <a:t>danQuotes</a:t>
            </a:r>
            <a:r>
              <a:rPr lang="en-US" sz="2000" dirty="0" smtClean="0">
                <a:solidFill>
                  <a:srgbClr val="000000"/>
                </a:solidFill>
              </a:rPr>
              <a:t> =</a:t>
            </a:r>
            <a:r>
              <a:rPr lang="en-US" sz="2000" spc="55" dirty="0" smtClean="0">
                <a:solidFill>
                  <a:srgbClr val="000000"/>
                </a:solidFill>
              </a:rPr>
              <a:t> </a:t>
            </a:r>
            <a:r>
              <a:rPr lang="en-US" sz="2000" spc="-5" dirty="0" err="1" smtClean="0">
                <a:solidFill>
                  <a:srgbClr val="000000"/>
                </a:solidFill>
              </a:rPr>
              <a:t>quotes.filter</a:t>
            </a:r>
            <a:r>
              <a:rPr lang="en-US" sz="2000" spc="-5" dirty="0" smtClean="0">
                <a:solidFill>
                  <a:srgbClr val="000000"/>
                </a:solidFill>
              </a:rPr>
              <a:t>(_.</a:t>
            </a:r>
            <a:r>
              <a:rPr lang="en-US" sz="2000" spc="-5" dirty="0" err="1" smtClean="0">
                <a:solidFill>
                  <a:srgbClr val="000000"/>
                </a:solidFill>
              </a:rPr>
              <a:t>startsWith</a:t>
            </a:r>
            <a:r>
              <a:rPr lang="en-US" sz="2000" spc="-5" dirty="0" smtClean="0">
                <a:solidFill>
                  <a:srgbClr val="000000"/>
                </a:solidFill>
              </a:rPr>
              <a:t>("DAN"))</a:t>
            </a:r>
          </a:p>
          <a:p>
            <a:pPr marL="0" indent="0">
              <a:spcBef>
                <a:spcPts val="439"/>
              </a:spcBef>
              <a:buNone/>
            </a:pPr>
            <a:r>
              <a:rPr lang="en-US" sz="2000" dirty="0" err="1" smtClean="0">
                <a:solidFill>
                  <a:srgbClr val="000000"/>
                </a:solidFill>
              </a:rPr>
              <a:t>val</a:t>
            </a:r>
            <a:r>
              <a:rPr lang="en-US" sz="2000" dirty="0" smtClean="0">
                <a:solidFill>
                  <a:srgbClr val="000000"/>
                </a:solidFill>
              </a:rPr>
              <a:t> </a:t>
            </a:r>
            <a:r>
              <a:rPr lang="en-US" sz="2000" dirty="0" err="1" smtClean="0">
                <a:solidFill>
                  <a:srgbClr val="000000"/>
                </a:solidFill>
              </a:rPr>
              <a:t>danSpark</a:t>
            </a:r>
            <a:r>
              <a:rPr lang="en-US" sz="2000" dirty="0" smtClean="0">
                <a:solidFill>
                  <a:srgbClr val="000000"/>
                </a:solidFill>
              </a:rPr>
              <a:t> = </a:t>
            </a:r>
            <a:r>
              <a:rPr lang="en-US" sz="2000" spc="-5" dirty="0" err="1" smtClean="0">
                <a:solidFill>
                  <a:srgbClr val="000000"/>
                </a:solidFill>
              </a:rPr>
              <a:t>danQuotes.map</a:t>
            </a:r>
            <a:r>
              <a:rPr lang="en-US" sz="2000" spc="-5" dirty="0" smtClean="0">
                <a:solidFill>
                  <a:srgbClr val="000000"/>
                </a:solidFill>
              </a:rPr>
              <a:t>(_.split(" ")).map(x </a:t>
            </a:r>
            <a:r>
              <a:rPr lang="en-US" sz="2000" dirty="0" smtClean="0">
                <a:solidFill>
                  <a:srgbClr val="000000"/>
                </a:solidFill>
              </a:rPr>
              <a:t>=&gt;</a:t>
            </a:r>
            <a:r>
              <a:rPr lang="en-US" sz="2000" spc="55" dirty="0" smtClean="0">
                <a:solidFill>
                  <a:srgbClr val="000000"/>
                </a:solidFill>
              </a:rPr>
              <a:t> </a:t>
            </a:r>
            <a:r>
              <a:rPr lang="en-US" sz="2000" dirty="0" smtClean="0">
                <a:solidFill>
                  <a:srgbClr val="000000"/>
                </a:solidFill>
              </a:rPr>
              <a:t>x(1))</a:t>
            </a:r>
          </a:p>
          <a:p>
            <a:pPr marL="0" indent="0">
              <a:spcBef>
                <a:spcPts val="439"/>
              </a:spcBef>
              <a:buNone/>
            </a:pPr>
            <a:endParaRPr lang="en-US" sz="2000" dirty="0" smtClean="0">
              <a:solidFill>
                <a:srgbClr val="000000"/>
              </a:solidFill>
            </a:endParaRPr>
          </a:p>
          <a:p>
            <a:pPr marL="0" marR="1562100" indent="0">
              <a:lnSpc>
                <a:spcPct val="120400"/>
              </a:lnSpc>
              <a:buNone/>
            </a:pPr>
            <a:r>
              <a:rPr lang="en-US" sz="2000" dirty="0" smtClean="0"/>
              <a:t>// Action  </a:t>
            </a:r>
            <a:r>
              <a:rPr lang="en-US" sz="2000" spc="-5" dirty="0" err="1" smtClean="0">
                <a:solidFill>
                  <a:srgbClr val="000000"/>
                </a:solidFill>
              </a:rPr>
              <a:t>danSpark.filter</a:t>
            </a:r>
            <a:r>
              <a:rPr lang="en-US" sz="2000" spc="-5" dirty="0" smtClean="0">
                <a:solidFill>
                  <a:srgbClr val="000000"/>
                </a:solidFill>
              </a:rPr>
              <a:t>(_.contains("Spark")).count()</a:t>
            </a:r>
            <a:endParaRPr lang="en-US" sz="2000" spc="-5" dirty="0">
              <a:solidFill>
                <a:srgbClr val="000000"/>
              </a:solidFill>
            </a:endParaRPr>
          </a:p>
        </p:txBody>
      </p:sp>
      <p:sp>
        <p:nvSpPr>
          <p:cNvPr id="31" name="Rectangle 30"/>
          <p:cNvSpPr/>
          <p:nvPr/>
        </p:nvSpPr>
        <p:spPr>
          <a:xfrm>
            <a:off x="1371600" y="1475873"/>
            <a:ext cx="9245600" cy="2744341"/>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333997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9086" y="2119085"/>
            <a:ext cx="7300685" cy="430887"/>
          </a:xfrm>
        </p:spPr>
        <p:txBody>
          <a:bodyPr>
            <a:normAutofit fontScale="90000"/>
          </a:bodyPr>
          <a:lstStyle/>
          <a:p>
            <a:pPr algn="ctr"/>
            <a:r>
              <a:rPr lang="en-US" sz="2800" dirty="0" smtClean="0">
                <a:solidFill>
                  <a:schemeClr val="tx1"/>
                </a:solidFill>
              </a:rPr>
              <a:t>Platforms &amp; tools</a:t>
            </a:r>
            <a:endParaRPr lang="en-US" sz="2800" dirty="0">
              <a:solidFill>
                <a:schemeClr val="tx1"/>
              </a:solidFill>
            </a:endParaRPr>
          </a:p>
        </p:txBody>
      </p:sp>
    </p:spTree>
    <p:extLst>
      <p:ext uri="{BB962C8B-B14F-4D97-AF65-F5344CB8AC3E}">
        <p14:creationId xmlns:p14="http://schemas.microsoft.com/office/powerpoint/2010/main" val="5209329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133" y="337417"/>
            <a:ext cx="10371667" cy="609398"/>
          </a:xfrm>
          <a:prstGeom prst="rect">
            <a:avLst/>
          </a:prstGeom>
        </p:spPr>
        <p:txBody>
          <a:bodyPr vert="horz" wrap="square" lIns="0" tIns="0" rIns="0" bIns="0" rtlCol="0">
            <a:spAutoFit/>
          </a:bodyPr>
          <a:lstStyle/>
          <a:p>
            <a:pPr marL="114300"/>
            <a:r>
              <a:rPr spc="-5" dirty="0"/>
              <a:t>What </a:t>
            </a:r>
            <a:r>
              <a:rPr dirty="0"/>
              <a:t>is a</a:t>
            </a:r>
            <a:r>
              <a:rPr spc="-55" dirty="0"/>
              <a:t> </a:t>
            </a:r>
            <a:r>
              <a:rPr spc="-5" dirty="0"/>
              <a:t>“Notebook”?</a:t>
            </a:r>
          </a:p>
        </p:txBody>
      </p:sp>
      <p:sp>
        <p:nvSpPr>
          <p:cNvPr id="3" name="object 3"/>
          <p:cNvSpPr txBox="1"/>
          <p:nvPr/>
        </p:nvSpPr>
        <p:spPr>
          <a:xfrm>
            <a:off x="1913467" y="1838880"/>
            <a:ext cx="3539066" cy="430887"/>
          </a:xfrm>
          <a:prstGeom prst="rect">
            <a:avLst/>
          </a:prstGeom>
        </p:spPr>
        <p:txBody>
          <a:bodyPr vert="horz" wrap="square" lIns="0" tIns="0" rIns="0" bIns="0" rtlCol="0">
            <a:spAutoFit/>
          </a:bodyPr>
          <a:lstStyle/>
          <a:p>
            <a:pPr marL="980440"/>
            <a:r>
              <a:rPr sz="2800" b="1" dirty="0">
                <a:cs typeface="Arial"/>
              </a:rPr>
              <a:t>Pen and</a:t>
            </a:r>
            <a:r>
              <a:rPr sz="2800" b="1" spc="-110" dirty="0">
                <a:cs typeface="Arial"/>
              </a:rPr>
              <a:t> </a:t>
            </a:r>
            <a:r>
              <a:rPr sz="2800" b="1" dirty="0" smtClean="0">
                <a:cs typeface="Arial"/>
              </a:rPr>
              <a:t>Paper</a:t>
            </a:r>
            <a:endParaRPr sz="2800" dirty="0">
              <a:cs typeface="Arial"/>
            </a:endParaRPr>
          </a:p>
        </p:txBody>
      </p:sp>
      <p:sp>
        <p:nvSpPr>
          <p:cNvPr id="7" name="object 7"/>
          <p:cNvSpPr/>
          <p:nvPr/>
        </p:nvSpPr>
        <p:spPr>
          <a:xfrm>
            <a:off x="2242609" y="2675466"/>
            <a:ext cx="3734857" cy="2828926"/>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7112000" y="2675466"/>
            <a:ext cx="3657600" cy="2675467"/>
          </a:xfrm>
          <a:prstGeom prst="rect">
            <a:avLst/>
          </a:prstGeom>
          <a:blipFill>
            <a:blip r:embed="rId4" cstate="print"/>
            <a:stretch>
              <a:fillRect/>
            </a:stretch>
          </a:blipFill>
        </p:spPr>
        <p:txBody>
          <a:bodyPr wrap="square" lIns="0" tIns="0" rIns="0" bIns="0" rtlCol="0"/>
          <a:lstStyle/>
          <a:p>
            <a:endParaRPr/>
          </a:p>
        </p:txBody>
      </p:sp>
      <p:sp>
        <p:nvSpPr>
          <p:cNvPr id="11" name="TextBox 10"/>
          <p:cNvSpPr txBox="1"/>
          <p:nvPr/>
        </p:nvSpPr>
        <p:spPr>
          <a:xfrm>
            <a:off x="7806267" y="1838880"/>
            <a:ext cx="2286000" cy="523220"/>
          </a:xfrm>
          <a:prstGeom prst="rect">
            <a:avLst/>
          </a:prstGeom>
          <a:noFill/>
        </p:spPr>
        <p:txBody>
          <a:bodyPr wrap="square" rtlCol="0">
            <a:spAutoFit/>
          </a:bodyPr>
          <a:lstStyle/>
          <a:p>
            <a:r>
              <a:rPr lang="en-US" sz="2800" b="1" dirty="0" smtClean="0"/>
              <a:t>Notebook</a:t>
            </a:r>
            <a:endParaRPr lang="en-US" sz="2800" b="1" dirty="0"/>
          </a:p>
        </p:txBody>
      </p:sp>
    </p:spTree>
    <p:extLst>
      <p:ext uri="{BB962C8B-B14F-4D97-AF65-F5344CB8AC3E}">
        <p14:creationId xmlns:p14="http://schemas.microsoft.com/office/powerpoint/2010/main" val="8096739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1299"/>
            <a:ext cx="10515600" cy="1325563"/>
          </a:xfrm>
        </p:spPr>
        <p:txBody>
          <a:bodyPr/>
          <a:lstStyle/>
          <a:p>
            <a:r>
              <a:rPr lang="en-US" dirty="0" smtClean="0"/>
              <a:t>Why do we need it?</a:t>
            </a:r>
            <a:br>
              <a:rPr lang="en-US" dirty="0" smtClean="0"/>
            </a:br>
            <a:endParaRPr lang="en-US" dirty="0"/>
          </a:p>
        </p:txBody>
      </p:sp>
      <p:sp>
        <p:nvSpPr>
          <p:cNvPr id="3" name="Content Placeholder 2"/>
          <p:cNvSpPr>
            <a:spLocks noGrp="1"/>
          </p:cNvSpPr>
          <p:nvPr>
            <p:ph idx="1"/>
          </p:nvPr>
        </p:nvSpPr>
        <p:spPr>
          <a:xfrm>
            <a:off x="838200" y="1315453"/>
            <a:ext cx="10515600" cy="4861510"/>
          </a:xfrm>
        </p:spPr>
        <p:txBody>
          <a:bodyPr/>
          <a:lstStyle/>
          <a:p>
            <a:r>
              <a:rPr lang="en-US" dirty="0"/>
              <a:t>We </a:t>
            </a:r>
            <a:r>
              <a:rPr lang="en-US" b="1" dirty="0"/>
              <a:t>need</a:t>
            </a:r>
            <a:r>
              <a:rPr lang="en-US" dirty="0"/>
              <a:t> Data Science to make valid, objective inferences from data, free from </a:t>
            </a:r>
            <a:r>
              <a:rPr lang="en-US" dirty="0" smtClean="0"/>
              <a:t>human bias – </a:t>
            </a:r>
            <a:r>
              <a:rPr lang="en-US" dirty="0" err="1" smtClean="0"/>
              <a:t>KDNuggets</a:t>
            </a:r>
            <a:endParaRPr lang="en-US" dirty="0" smtClean="0"/>
          </a:p>
          <a:p>
            <a:endParaRPr lang="en-US" dirty="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4012" y="2437662"/>
            <a:ext cx="9629838" cy="3866885"/>
          </a:xfrm>
          <a:prstGeom prst="rect">
            <a:avLst/>
          </a:prstGeom>
        </p:spPr>
      </p:pic>
    </p:spTree>
    <p:extLst>
      <p:ext uri="{BB962C8B-B14F-4D97-AF65-F5344CB8AC3E}">
        <p14:creationId xmlns:p14="http://schemas.microsoft.com/office/powerpoint/2010/main" val="15271571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3"/>
          <p:cNvSpPr/>
          <p:nvPr/>
        </p:nvSpPr>
        <p:spPr>
          <a:xfrm>
            <a:off x="1524000" y="4256087"/>
            <a:ext cx="4178300" cy="2601912"/>
          </a:xfrm>
          <a:prstGeom prst="rect">
            <a:avLst/>
          </a:prstGeom>
          <a:blipFill>
            <a:blip r:embed="rId2" cstate="print"/>
            <a:stretch>
              <a:fillRect/>
            </a:stretch>
          </a:blipFill>
        </p:spPr>
        <p:txBody>
          <a:bodyPr wrap="square" lIns="0" tIns="0" rIns="0" bIns="0" rtlCol="0"/>
          <a:lstStyle/>
          <a:p>
            <a:endParaRPr/>
          </a:p>
        </p:txBody>
      </p:sp>
      <p:sp>
        <p:nvSpPr>
          <p:cNvPr id="7" name="object 4"/>
          <p:cNvSpPr txBox="1">
            <a:spLocks noGrp="1"/>
          </p:cNvSpPr>
          <p:nvPr>
            <p:ph type="title"/>
          </p:nvPr>
        </p:nvSpPr>
        <p:spPr>
          <a:xfrm>
            <a:off x="1016000" y="317024"/>
            <a:ext cx="10337799" cy="609398"/>
          </a:xfrm>
          <a:prstGeom prst="rect">
            <a:avLst/>
          </a:prstGeom>
        </p:spPr>
        <p:txBody>
          <a:bodyPr vert="horz" wrap="square" lIns="0" tIns="0" rIns="0" bIns="0" rtlCol="0">
            <a:spAutoFit/>
          </a:bodyPr>
          <a:lstStyle/>
          <a:p>
            <a:pPr marL="12700"/>
            <a:r>
              <a:rPr spc="-5" dirty="0"/>
              <a:t>Web-Based</a:t>
            </a:r>
            <a:r>
              <a:rPr spc="-40" dirty="0"/>
              <a:t> </a:t>
            </a:r>
            <a:r>
              <a:rPr spc="-5" dirty="0" smtClean="0"/>
              <a:t>Notebook</a:t>
            </a:r>
            <a:r>
              <a:rPr lang="en-US" spc="-5" dirty="0" smtClean="0"/>
              <a:t>s</a:t>
            </a:r>
            <a:endParaRPr spc="-5" dirty="0">
              <a:solidFill>
                <a:srgbClr val="4353FF"/>
              </a:solidFill>
            </a:endParaRPr>
          </a:p>
        </p:txBody>
      </p:sp>
      <p:sp>
        <p:nvSpPr>
          <p:cNvPr id="12" name="object 9"/>
          <p:cNvSpPr txBox="1">
            <a:spLocks noGrp="1"/>
          </p:cNvSpPr>
          <p:nvPr>
            <p:ph type="ftr" sz="quarter" idx="11"/>
          </p:nvPr>
        </p:nvSpPr>
        <p:spPr>
          <a:prstGeom prst="rect">
            <a:avLst/>
          </a:prstGeom>
        </p:spPr>
        <p:txBody>
          <a:bodyPr vert="horz" wrap="square" lIns="0" tIns="0" rIns="0" bIns="0" rtlCol="0">
            <a:spAutoFit/>
          </a:bodyPr>
          <a:lstStyle/>
          <a:p>
            <a:pPr marL="12700">
              <a:lnSpc>
                <a:spcPts val="910"/>
              </a:lnSpc>
            </a:pPr>
            <a:r>
              <a:rPr dirty="0"/>
              <a:t>© 2016 IBM</a:t>
            </a:r>
            <a:r>
              <a:rPr spc="-100" dirty="0"/>
              <a:t> </a:t>
            </a:r>
            <a:r>
              <a:rPr dirty="0"/>
              <a:t>Corporation</a:t>
            </a:r>
          </a:p>
        </p:txBody>
      </p:sp>
      <p:sp>
        <p:nvSpPr>
          <p:cNvPr id="8" name="object 5"/>
          <p:cNvSpPr txBox="1"/>
          <p:nvPr/>
        </p:nvSpPr>
        <p:spPr>
          <a:xfrm>
            <a:off x="1016000" y="1131787"/>
            <a:ext cx="9111932" cy="2585323"/>
          </a:xfrm>
          <a:prstGeom prst="rect">
            <a:avLst/>
          </a:prstGeom>
        </p:spPr>
        <p:txBody>
          <a:bodyPr vert="horz" wrap="square" lIns="0" tIns="0" rIns="0" bIns="0" rtlCol="0">
            <a:spAutoFit/>
          </a:bodyPr>
          <a:lstStyle/>
          <a:p>
            <a:pPr marL="241300" marR="6628765" indent="-228600">
              <a:buFont typeface="Arial"/>
              <a:buChar char="§"/>
              <a:tabLst>
                <a:tab pos="241300" algn="l"/>
              </a:tabLst>
            </a:pPr>
            <a:r>
              <a:rPr sz="2400" b="1" dirty="0">
                <a:cs typeface="Arial"/>
              </a:rPr>
              <a:t>Notebooks:</a:t>
            </a:r>
            <a:endParaRPr sz="2400" dirty="0">
              <a:cs typeface="Arial"/>
            </a:endParaRPr>
          </a:p>
          <a:p>
            <a:pPr marL="1017269" marR="5080" indent="-776605"/>
            <a:r>
              <a:rPr sz="2400" dirty="0">
                <a:cs typeface="Arial"/>
              </a:rPr>
              <a:t>“interactive computational environment, in which you can combine</a:t>
            </a:r>
            <a:r>
              <a:rPr sz="2400" spc="-105" dirty="0">
                <a:cs typeface="Arial"/>
              </a:rPr>
              <a:t> </a:t>
            </a:r>
            <a:r>
              <a:rPr sz="2400" dirty="0">
                <a:cs typeface="Arial"/>
              </a:rPr>
              <a:t>code  execution, rich text, mathematics, plots and rich</a:t>
            </a:r>
            <a:r>
              <a:rPr sz="2400" spc="-114" dirty="0">
                <a:cs typeface="Arial"/>
              </a:rPr>
              <a:t> </a:t>
            </a:r>
            <a:r>
              <a:rPr sz="2400" dirty="0">
                <a:cs typeface="Arial"/>
              </a:rPr>
              <a:t>media”</a:t>
            </a:r>
          </a:p>
          <a:p>
            <a:pPr>
              <a:spcBef>
                <a:spcPts val="30"/>
              </a:spcBef>
            </a:pPr>
            <a:endParaRPr sz="2400" dirty="0">
              <a:cs typeface="Times New Roman"/>
            </a:endParaRPr>
          </a:p>
          <a:p>
            <a:pPr marL="584200" lvl="1" indent="-228600">
              <a:buFont typeface="Arial"/>
              <a:buChar char="–"/>
              <a:tabLst>
                <a:tab pos="584200" algn="l"/>
              </a:tabLst>
            </a:pPr>
            <a:r>
              <a:rPr sz="2400" b="1" dirty="0" smtClean="0">
                <a:cs typeface="Arial"/>
              </a:rPr>
              <a:t>Zeppelin</a:t>
            </a:r>
            <a:endParaRPr lang="en-US" sz="2400" b="1" dirty="0" smtClean="0">
              <a:cs typeface="Arial"/>
            </a:endParaRPr>
          </a:p>
          <a:p>
            <a:pPr marL="584200" lvl="1" indent="-228600">
              <a:buFont typeface="Arial"/>
              <a:buChar char="–"/>
              <a:tabLst>
                <a:tab pos="584200" algn="l"/>
              </a:tabLst>
            </a:pPr>
            <a:endParaRPr sz="2400" dirty="0">
              <a:cs typeface="Arial"/>
            </a:endParaRPr>
          </a:p>
          <a:p>
            <a:pPr marL="584200" marR="6514465" lvl="1" indent="-228600">
              <a:spcBef>
                <a:spcPts val="20"/>
              </a:spcBef>
              <a:buFont typeface="Arial"/>
              <a:buChar char="–"/>
              <a:tabLst>
                <a:tab pos="584200" algn="l"/>
              </a:tabLst>
            </a:pPr>
            <a:r>
              <a:rPr sz="2400" b="1" dirty="0" smtClean="0">
                <a:cs typeface="Arial"/>
              </a:rPr>
              <a:t>Jupyter</a:t>
            </a:r>
            <a:endParaRPr sz="2400" dirty="0">
              <a:cs typeface="Arial"/>
            </a:endParaRPr>
          </a:p>
        </p:txBody>
      </p:sp>
      <p:sp>
        <p:nvSpPr>
          <p:cNvPr id="9" name="object 6"/>
          <p:cNvSpPr/>
          <p:nvPr/>
        </p:nvSpPr>
        <p:spPr>
          <a:xfrm>
            <a:off x="5348287" y="2446338"/>
            <a:ext cx="5319712" cy="3768725"/>
          </a:xfrm>
          <a:prstGeom prst="rect">
            <a:avLst/>
          </a:prstGeom>
          <a:blipFill>
            <a:blip r:embed="rId3" cstate="print"/>
            <a:stretch>
              <a:fillRect/>
            </a:stretch>
          </a:blipFill>
        </p:spPr>
        <p:txBody>
          <a:bodyPr wrap="square" lIns="0" tIns="0" rIns="0" bIns="0" rtlCol="0"/>
          <a:lstStyle/>
          <a:p>
            <a:endParaRPr/>
          </a:p>
        </p:txBody>
      </p:sp>
      <p:sp>
        <p:nvSpPr>
          <p:cNvPr id="10" name="object 7"/>
          <p:cNvSpPr txBox="1"/>
          <p:nvPr/>
        </p:nvSpPr>
        <p:spPr>
          <a:xfrm>
            <a:off x="2934653" y="5172393"/>
            <a:ext cx="1369695" cy="727075"/>
          </a:xfrm>
          <a:prstGeom prst="rect">
            <a:avLst/>
          </a:prstGeom>
        </p:spPr>
        <p:txBody>
          <a:bodyPr vert="horz" wrap="square" lIns="0" tIns="0" rIns="0" bIns="0" rtlCol="0">
            <a:spAutoFit/>
          </a:bodyPr>
          <a:lstStyle/>
          <a:p>
            <a:pPr marL="12700" marR="5080" algn="ctr">
              <a:lnSpc>
                <a:spcPts val="1900"/>
              </a:lnSpc>
            </a:pPr>
            <a:r>
              <a:rPr sz="1600" b="1" dirty="0">
                <a:solidFill>
                  <a:srgbClr val="FF0000"/>
                </a:solidFill>
                <a:latin typeface="Arial"/>
                <a:cs typeface="Arial"/>
              </a:rPr>
              <a:t>Data</a:t>
            </a:r>
            <a:r>
              <a:rPr sz="1600" b="1" spc="-100" dirty="0">
                <a:solidFill>
                  <a:srgbClr val="FF0000"/>
                </a:solidFill>
                <a:latin typeface="Arial"/>
                <a:cs typeface="Arial"/>
              </a:rPr>
              <a:t> </a:t>
            </a:r>
            <a:r>
              <a:rPr sz="1600" b="1" dirty="0">
                <a:solidFill>
                  <a:srgbClr val="FF0000"/>
                </a:solidFill>
                <a:latin typeface="Arial"/>
                <a:cs typeface="Arial"/>
              </a:rPr>
              <a:t>Scientist  &amp;</a:t>
            </a:r>
            <a:endParaRPr sz="1600">
              <a:latin typeface="Arial"/>
              <a:cs typeface="Arial"/>
            </a:endParaRPr>
          </a:p>
          <a:p>
            <a:pPr marL="10795" algn="ctr">
              <a:lnSpc>
                <a:spcPts val="1839"/>
              </a:lnSpc>
            </a:pPr>
            <a:r>
              <a:rPr sz="1600" b="1" dirty="0">
                <a:solidFill>
                  <a:srgbClr val="FF0000"/>
                </a:solidFill>
                <a:latin typeface="Arial"/>
                <a:cs typeface="Arial"/>
              </a:rPr>
              <a:t>Notebooks</a:t>
            </a:r>
            <a:endParaRPr sz="1600">
              <a:latin typeface="Arial"/>
              <a:cs typeface="Arial"/>
            </a:endParaRPr>
          </a:p>
        </p:txBody>
      </p:sp>
      <p:sp>
        <p:nvSpPr>
          <p:cNvPr id="11" name="object 8"/>
          <p:cNvSpPr txBox="1"/>
          <p:nvPr/>
        </p:nvSpPr>
        <p:spPr>
          <a:xfrm>
            <a:off x="1768475" y="6707409"/>
            <a:ext cx="138430" cy="115416"/>
          </a:xfrm>
          <a:prstGeom prst="rect">
            <a:avLst/>
          </a:prstGeom>
        </p:spPr>
        <p:txBody>
          <a:bodyPr vert="horz" wrap="square" lIns="0" tIns="0" rIns="0" bIns="0" rtlCol="0">
            <a:spAutoFit/>
          </a:bodyPr>
          <a:lstStyle/>
          <a:p>
            <a:pPr marL="12700">
              <a:lnSpc>
                <a:spcPts val="910"/>
              </a:lnSpc>
            </a:pPr>
            <a:r>
              <a:rPr sz="800" dirty="0">
                <a:latin typeface="Arial"/>
                <a:cs typeface="Arial"/>
              </a:rPr>
              <a:t>10</a:t>
            </a:r>
            <a:endParaRPr sz="800">
              <a:latin typeface="Arial"/>
              <a:cs typeface="Arial"/>
            </a:endParaRPr>
          </a:p>
        </p:txBody>
      </p:sp>
    </p:spTree>
    <p:extLst>
      <p:ext uri="{BB962C8B-B14F-4D97-AF65-F5344CB8AC3E}">
        <p14:creationId xmlns:p14="http://schemas.microsoft.com/office/powerpoint/2010/main" val="2057114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99067" y="694267"/>
            <a:ext cx="10566400" cy="775035"/>
          </a:xfrm>
        </p:spPr>
        <p:txBody>
          <a:bodyPr>
            <a:normAutofit fontScale="90000"/>
          </a:bodyPr>
          <a:lstStyle/>
          <a:p>
            <a:r>
              <a:rPr lang="en-US" dirty="0"/>
              <a:t>Data Scientist </a:t>
            </a:r>
            <a:r>
              <a:rPr lang="en-US" dirty="0" smtClean="0"/>
              <a:t>- </a:t>
            </a:r>
            <a:r>
              <a:rPr lang="en-US" dirty="0"/>
              <a:t>Current Challenges and Pain Points</a:t>
            </a:r>
          </a:p>
        </p:txBody>
      </p:sp>
      <p:sp>
        <p:nvSpPr>
          <p:cNvPr id="5" name="Content Placeholder 4"/>
          <p:cNvSpPr>
            <a:spLocks noGrp="1"/>
          </p:cNvSpPr>
          <p:nvPr>
            <p:ph idx="1"/>
          </p:nvPr>
        </p:nvSpPr>
        <p:spPr>
          <a:xfrm>
            <a:off x="863600" y="1469302"/>
            <a:ext cx="10490200" cy="4707661"/>
          </a:xfrm>
        </p:spPr>
        <p:txBody>
          <a:bodyPr>
            <a:noAutofit/>
          </a:bodyPr>
          <a:lstStyle/>
          <a:p>
            <a:pPr marL="0" indent="0">
              <a:buNone/>
            </a:pPr>
            <a:endParaRPr lang="en-US" sz="2000" b="1" dirty="0"/>
          </a:p>
          <a:p>
            <a:r>
              <a:rPr lang="en-US" sz="2000" dirty="0"/>
              <a:t>Rigid toolset </a:t>
            </a:r>
          </a:p>
          <a:p>
            <a:pPr lvl="1"/>
            <a:r>
              <a:rPr lang="en-US" sz="2000" dirty="0"/>
              <a:t>Have to choose one and only one approach</a:t>
            </a:r>
          </a:p>
          <a:p>
            <a:pPr lvl="1"/>
            <a:r>
              <a:rPr lang="en-US" sz="2000" dirty="0"/>
              <a:t>Cannot easily connect all of the capabilities required</a:t>
            </a:r>
          </a:p>
          <a:p>
            <a:pPr lvl="1"/>
            <a:r>
              <a:rPr lang="en-US" sz="2000" dirty="0"/>
              <a:t>Difficult to navigate between the various tools used</a:t>
            </a:r>
          </a:p>
          <a:p>
            <a:pPr lvl="1"/>
            <a:endParaRPr lang="en-US" sz="2000" dirty="0"/>
          </a:p>
          <a:p>
            <a:r>
              <a:rPr lang="en-US" sz="2000" dirty="0"/>
              <a:t>Fragmented and time consuming</a:t>
            </a:r>
          </a:p>
          <a:p>
            <a:pPr lvl="1"/>
            <a:r>
              <a:rPr lang="en-US" sz="2000" dirty="0"/>
              <a:t>Using multiple disjoint environments</a:t>
            </a:r>
          </a:p>
          <a:p>
            <a:pPr lvl="1"/>
            <a:r>
              <a:rPr lang="en-US" sz="2000" dirty="0"/>
              <a:t>Separate on-ramp/community for each tool/environment</a:t>
            </a:r>
          </a:p>
          <a:p>
            <a:pPr lvl="1"/>
            <a:r>
              <a:rPr lang="en-US" sz="2000" dirty="0"/>
              <a:t>Does not have meta data or data lineage</a:t>
            </a:r>
          </a:p>
          <a:p>
            <a:pPr lvl="1"/>
            <a:endParaRPr lang="en-US" sz="2000" dirty="0"/>
          </a:p>
          <a:p>
            <a:r>
              <a:rPr lang="en-US" sz="2000" dirty="0"/>
              <a:t>Analytical Silo</a:t>
            </a:r>
          </a:p>
          <a:p>
            <a:pPr lvl="1"/>
            <a:r>
              <a:rPr lang="en-US" sz="2000" dirty="0"/>
              <a:t>Difficult to maintain and version control project assets</a:t>
            </a:r>
          </a:p>
          <a:p>
            <a:pPr lvl="1"/>
            <a:r>
              <a:rPr lang="en-US" sz="2000" dirty="0"/>
              <a:t>Limited means of collaborating with teams</a:t>
            </a:r>
          </a:p>
          <a:p>
            <a:pPr lvl="1"/>
            <a:r>
              <a:rPr lang="en-US" sz="2000" dirty="0"/>
              <a:t>Results are difficult to share</a:t>
            </a:r>
          </a:p>
          <a:p>
            <a:pPr marL="290513" lvl="1" indent="0">
              <a:buNone/>
            </a:pPr>
            <a:endParaRPr lang="en-US" sz="2000" dirty="0"/>
          </a:p>
          <a:p>
            <a:pPr lvl="1"/>
            <a:endParaRPr lang="en-US" sz="2000" dirty="0"/>
          </a:p>
          <a:p>
            <a:pPr lvl="1"/>
            <a:endParaRPr lang="en-US" sz="2000" dirty="0"/>
          </a:p>
          <a:p>
            <a:pPr lvl="1"/>
            <a:endParaRPr lang="en-US" sz="2000" dirty="0"/>
          </a:p>
          <a:p>
            <a:pPr marL="346075" lvl="1" indent="0">
              <a:buNone/>
            </a:pPr>
            <a:endParaRPr lang="en-US" sz="2000" dirty="0"/>
          </a:p>
        </p:txBody>
      </p:sp>
      <p:pic>
        <p:nvPicPr>
          <p:cNvPr id="6" name="Picture 5" descr="Persona_Chris_DataScientist_P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4764" y="1469302"/>
            <a:ext cx="1868006" cy="1825594"/>
          </a:xfrm>
          <a:prstGeom prst="rect">
            <a:avLst/>
          </a:prstGeom>
        </p:spPr>
      </p:pic>
    </p:spTree>
    <p:extLst>
      <p:ext uri="{BB962C8B-B14F-4D97-AF65-F5344CB8AC3E}">
        <p14:creationId xmlns:p14="http://schemas.microsoft.com/office/powerpoint/2010/main" val="4599430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24"/>
          <p:cNvSpPr/>
          <p:nvPr/>
        </p:nvSpPr>
        <p:spPr>
          <a:xfrm>
            <a:off x="2523175" y="1446576"/>
            <a:ext cx="6209072" cy="407804"/>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b">
            <a:spAutoFit/>
          </a:bodyPr>
          <a:lstStyle>
            <a:lvl1pPr>
              <a:defRPr sz="3700" spc="629">
                <a:solidFill>
                  <a:srgbClr val="A6256E"/>
                </a:solidFill>
                <a:latin typeface="HelvNeue Light for IBM"/>
                <a:ea typeface="HelvNeue Light for IBM"/>
                <a:cs typeface="HelvNeue Light for IBM"/>
                <a:sym typeface="HelvNeue Light for IBM"/>
              </a:defRPr>
            </a:lvl1pPr>
          </a:lstStyle>
          <a:p>
            <a:r>
              <a:rPr lang="en-US" sz="2400" b="1" dirty="0">
                <a:latin typeface="+mj-lt"/>
                <a:ea typeface="Helvetica Neue Light" charset="0"/>
                <a:cs typeface="Helvetica Neue Light" charset="0"/>
              </a:rPr>
              <a:t>ALL YOUR TOOLS IN ONE PLACE</a:t>
            </a:r>
            <a:endParaRPr sz="2400" b="1" dirty="0">
              <a:latin typeface="+mj-lt"/>
              <a:ea typeface="Helvetica Neue Light" charset="0"/>
              <a:cs typeface="Helvetica Neue Light" charset="0"/>
            </a:endParaRPr>
          </a:p>
        </p:txBody>
      </p:sp>
      <p:sp>
        <p:nvSpPr>
          <p:cNvPr id="5" name="Shape 123"/>
          <p:cNvSpPr/>
          <p:nvPr/>
        </p:nvSpPr>
        <p:spPr>
          <a:xfrm>
            <a:off x="2523175" y="1947888"/>
            <a:ext cx="7188186" cy="2346796"/>
          </a:xfrm>
          <a:prstGeom prst="rect">
            <a:avLst/>
          </a:prstGeom>
          <a:ln w="12700">
            <a:miter lim="400000"/>
          </a:ln>
          <a:extLst>
            <a:ext uri="{C572A759-6A51-4108-AA02-DFA0A04FC94B}">
              <ma14:wrappingTextBoxFlag xmlns:ma14="http://schemas.microsoft.com/office/mac/drawingml/2011/main" val="1"/>
            </a:ext>
          </a:extLst>
        </p:spPr>
        <p:txBody>
          <a:bodyPr wrap="square" lIns="19050" tIns="19050" rIns="19050" bIns="19050">
            <a:spAutoFit/>
          </a:bodyPr>
          <a:lstStyle>
            <a:lvl1pPr>
              <a:lnSpc>
                <a:spcPts val="6300"/>
              </a:lnSpc>
              <a:spcBef>
                <a:spcPts val="5900"/>
              </a:spcBef>
              <a:defRPr sz="4300">
                <a:solidFill>
                  <a:srgbClr val="244A61"/>
                </a:solidFill>
                <a:latin typeface="HelvNeue Roman for IBM"/>
                <a:ea typeface="HelvNeue Roman for IBM"/>
                <a:cs typeface="HelvNeue Roman for IBM"/>
                <a:sym typeface="HelvNeue Roman for IBM"/>
              </a:defRPr>
            </a:lvl1pPr>
          </a:lstStyle>
          <a:p>
            <a:pPr>
              <a:lnSpc>
                <a:spcPct val="150000"/>
              </a:lnSpc>
            </a:pPr>
            <a:r>
              <a:rPr lang="en-US" sz="2000" dirty="0">
                <a:solidFill>
                  <a:schemeClr val="tx1"/>
                </a:solidFill>
                <a:latin typeface="+mn-lt"/>
                <a:ea typeface="Helvetica Neue Light" charset="0"/>
                <a:cs typeface="Helvetica Neue Light" charset="0"/>
              </a:rPr>
              <a:t>IBM Data Science Experience is an environment that brings together everything that a Data Scientist needs. It includes the most popular Open Source tools and IBM unique value-add functionalities with community and social features, integrated as a first class citizen to make Data Scientists more successful.</a:t>
            </a:r>
            <a:endParaRPr sz="2000" dirty="0">
              <a:solidFill>
                <a:schemeClr val="tx1"/>
              </a:solidFill>
              <a:latin typeface="+mn-lt"/>
              <a:ea typeface="Helvetica Neue Light" charset="0"/>
              <a:cs typeface="Helvetica Neue Light" charset="0"/>
            </a:endParaRPr>
          </a:p>
        </p:txBody>
      </p:sp>
      <p:sp>
        <p:nvSpPr>
          <p:cNvPr id="6" name="TextBox 5"/>
          <p:cNvSpPr txBox="1"/>
          <p:nvPr/>
        </p:nvSpPr>
        <p:spPr>
          <a:xfrm>
            <a:off x="4640263" y="5800845"/>
            <a:ext cx="2843212" cy="338554"/>
          </a:xfrm>
          <a:prstGeom prst="rect">
            <a:avLst/>
          </a:prstGeom>
          <a:noFill/>
        </p:spPr>
        <p:txBody>
          <a:bodyPr wrap="square" rtlCol="0">
            <a:spAutoFit/>
          </a:bodyPr>
          <a:lstStyle/>
          <a:p>
            <a:pPr algn="ctr"/>
            <a:r>
              <a:rPr lang="en-US" sz="1600" b="1" dirty="0">
                <a:solidFill>
                  <a:srgbClr val="35D4C7"/>
                </a:solidFill>
                <a:latin typeface="Helvetica Neue Light" charset="0"/>
                <a:ea typeface="Helvetica Neue Light" charset="0"/>
                <a:cs typeface="Helvetica Neue Light" charset="0"/>
              </a:rPr>
              <a:t>datascience.ibm.com</a:t>
            </a:r>
          </a:p>
        </p:txBody>
      </p:sp>
      <p:sp>
        <p:nvSpPr>
          <p:cNvPr id="7" name="Title 2"/>
          <p:cNvSpPr>
            <a:spLocks noGrp="1"/>
          </p:cNvSpPr>
          <p:nvPr>
            <p:ph type="title"/>
          </p:nvPr>
        </p:nvSpPr>
        <p:spPr>
          <a:xfrm>
            <a:off x="2358188" y="365125"/>
            <a:ext cx="8995611" cy="742897"/>
          </a:xfrm>
        </p:spPr>
        <p:txBody>
          <a:bodyPr/>
          <a:lstStyle/>
          <a:p>
            <a:r>
              <a:rPr lang="en-US" dirty="0"/>
              <a:t>IBM Data Science Experience</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63906" y="5007429"/>
            <a:ext cx="1867885" cy="793416"/>
          </a:xfrm>
          <a:prstGeom prst="rect">
            <a:avLst/>
          </a:prstGeom>
        </p:spPr>
      </p:pic>
    </p:spTree>
    <p:extLst>
      <p:ext uri="{BB962C8B-B14F-4D97-AF65-F5344CB8AC3E}">
        <p14:creationId xmlns:p14="http://schemas.microsoft.com/office/powerpoint/2010/main" val="4225275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2316852" y="3191460"/>
            <a:ext cx="2339463" cy="1570367"/>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9" name="Rectangle 48"/>
          <p:cNvSpPr/>
          <p:nvPr/>
        </p:nvSpPr>
        <p:spPr>
          <a:xfrm>
            <a:off x="4930306" y="3191460"/>
            <a:ext cx="2339463" cy="1570367"/>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0" name="Rectangle 49"/>
          <p:cNvSpPr/>
          <p:nvPr/>
        </p:nvSpPr>
        <p:spPr>
          <a:xfrm>
            <a:off x="7543759" y="3191460"/>
            <a:ext cx="2339463" cy="1570367"/>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0" name="Rectangle 29"/>
          <p:cNvSpPr/>
          <p:nvPr/>
        </p:nvSpPr>
        <p:spPr>
          <a:xfrm>
            <a:off x="2316852" y="2774421"/>
            <a:ext cx="2339463" cy="416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32" name="Picture 31"/>
          <p:cNvPicPr>
            <a:picLocks noChangeAspect="1"/>
          </p:cNvPicPr>
          <p:nvPr/>
        </p:nvPicPr>
        <p:blipFill>
          <a:blip r:embed="rId3">
            <a:duotone>
              <a:prstClr val="black"/>
              <a:prstClr val="white">
                <a:tint val="45000"/>
                <a:satMod val="400000"/>
              </a:prstClr>
            </a:duotone>
            <a:extLst>
              <a:ext uri="{28A0092B-C50C-407E-A947-70E740481C1C}">
                <a14:useLocalDpi xmlns:a14="http://schemas.microsoft.com/office/drawing/2010/main" val="0"/>
              </a:ext>
            </a:extLst>
          </a:blip>
          <a:stretch>
            <a:fillRect/>
          </a:stretch>
        </p:blipFill>
        <p:spPr>
          <a:xfrm>
            <a:off x="2930033" y="1577191"/>
            <a:ext cx="1113103" cy="1113103"/>
          </a:xfrm>
          <a:prstGeom prst="rect">
            <a:avLst/>
          </a:prstGeom>
        </p:spPr>
      </p:pic>
      <p:sp>
        <p:nvSpPr>
          <p:cNvPr id="33" name="TextBox 32"/>
          <p:cNvSpPr txBox="1"/>
          <p:nvPr/>
        </p:nvSpPr>
        <p:spPr>
          <a:xfrm>
            <a:off x="2478465" y="3389017"/>
            <a:ext cx="1788611" cy="1015663"/>
          </a:xfrm>
          <a:prstGeom prst="rect">
            <a:avLst/>
          </a:prstGeom>
          <a:noFill/>
        </p:spPr>
        <p:txBody>
          <a:bodyPr wrap="square" rtlCol="0">
            <a:spAutoFit/>
          </a:bodyPr>
          <a:lstStyle/>
          <a:p>
            <a:pPr>
              <a:buClrTx/>
              <a:buFontTx/>
              <a:buNone/>
            </a:pPr>
            <a:r>
              <a:rPr lang="en-US" altLang="en-US" sz="1500" dirty="0">
                <a:solidFill>
                  <a:schemeClr val="bg1"/>
                </a:solidFill>
                <a:latin typeface="+mj-lt"/>
                <a:ea typeface="HelvNeue for IBM" charset="0"/>
                <a:cs typeface="HelvNeue for IBM" charset="0"/>
              </a:rPr>
              <a:t>Built-in learning to get started or go the distance with advanced tutorials</a:t>
            </a:r>
          </a:p>
        </p:txBody>
      </p:sp>
      <p:sp>
        <p:nvSpPr>
          <p:cNvPr id="5" name="TextBox 4"/>
          <p:cNvSpPr txBox="1"/>
          <p:nvPr/>
        </p:nvSpPr>
        <p:spPr>
          <a:xfrm>
            <a:off x="2316852" y="2798505"/>
            <a:ext cx="2339463" cy="415498"/>
          </a:xfrm>
          <a:prstGeom prst="rect">
            <a:avLst/>
          </a:prstGeom>
          <a:noFill/>
        </p:spPr>
        <p:txBody>
          <a:bodyPr wrap="square" rtlCol="0">
            <a:spAutoFit/>
          </a:bodyPr>
          <a:lstStyle/>
          <a:p>
            <a:pPr algn="ctr"/>
            <a:r>
              <a:rPr lang="en-US" sz="2100" b="1" dirty="0">
                <a:solidFill>
                  <a:schemeClr val="bg1"/>
                </a:solidFill>
                <a:latin typeface="+mj-lt"/>
                <a:ea typeface="HelvNeue for IBM" charset="0"/>
                <a:cs typeface="HelvNeue for IBM" charset="0"/>
              </a:rPr>
              <a:t>Learn</a:t>
            </a:r>
          </a:p>
        </p:txBody>
      </p:sp>
      <p:sp>
        <p:nvSpPr>
          <p:cNvPr id="38" name="Rectangle 37"/>
          <p:cNvSpPr/>
          <p:nvPr/>
        </p:nvSpPr>
        <p:spPr>
          <a:xfrm>
            <a:off x="4930306" y="2774421"/>
            <a:ext cx="2339463" cy="416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0" name="Picture 39"/>
          <p:cNvPicPr>
            <a:picLocks noChangeAspect="1"/>
          </p:cNvPicPr>
          <p:nvPr/>
        </p:nvPicPr>
        <p:blipFill>
          <a:blip r:embed="rId4">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5650222" y="1650061"/>
            <a:ext cx="967361" cy="967361"/>
          </a:xfrm>
          <a:prstGeom prst="rect">
            <a:avLst/>
          </a:prstGeom>
        </p:spPr>
      </p:pic>
      <p:sp>
        <p:nvSpPr>
          <p:cNvPr id="41" name="TextBox 40"/>
          <p:cNvSpPr txBox="1"/>
          <p:nvPr/>
        </p:nvSpPr>
        <p:spPr>
          <a:xfrm>
            <a:off x="4950816" y="3389017"/>
            <a:ext cx="2311211" cy="1015663"/>
          </a:xfrm>
          <a:prstGeom prst="rect">
            <a:avLst/>
          </a:prstGeom>
          <a:noFill/>
        </p:spPr>
        <p:txBody>
          <a:bodyPr wrap="square" rtlCol="0">
            <a:spAutoFit/>
          </a:bodyPr>
          <a:lstStyle/>
          <a:p>
            <a:pPr>
              <a:buClrTx/>
              <a:buFontTx/>
              <a:buNone/>
            </a:pPr>
            <a:r>
              <a:rPr lang="en-US" altLang="en-US" sz="1500" dirty="0">
                <a:solidFill>
                  <a:schemeClr val="bg1"/>
                </a:solidFill>
                <a:latin typeface="+mj-lt"/>
                <a:ea typeface="HelvNeue for IBM" charset="0"/>
                <a:cs typeface="HelvNeue for IBM" charset="0"/>
              </a:rPr>
              <a:t>The best of open source and IBM value-add to create state-of-the-art data products</a:t>
            </a:r>
          </a:p>
        </p:txBody>
      </p:sp>
      <p:sp>
        <p:nvSpPr>
          <p:cNvPr id="42" name="TextBox 41"/>
          <p:cNvSpPr txBox="1"/>
          <p:nvPr/>
        </p:nvSpPr>
        <p:spPr>
          <a:xfrm>
            <a:off x="4930306" y="2798505"/>
            <a:ext cx="2339463" cy="415498"/>
          </a:xfrm>
          <a:prstGeom prst="rect">
            <a:avLst/>
          </a:prstGeom>
          <a:noFill/>
        </p:spPr>
        <p:txBody>
          <a:bodyPr wrap="square" rtlCol="0">
            <a:spAutoFit/>
          </a:bodyPr>
          <a:lstStyle/>
          <a:p>
            <a:pPr algn="ctr"/>
            <a:r>
              <a:rPr lang="en-US" sz="2100" b="1" dirty="0">
                <a:solidFill>
                  <a:schemeClr val="bg1"/>
                </a:solidFill>
                <a:latin typeface="+mj-lt"/>
                <a:ea typeface="HelvNeue for IBM" charset="0"/>
                <a:cs typeface="HelvNeue for IBM" charset="0"/>
              </a:rPr>
              <a:t>Create</a:t>
            </a:r>
          </a:p>
        </p:txBody>
      </p:sp>
      <p:sp>
        <p:nvSpPr>
          <p:cNvPr id="43" name="Rectangle 42"/>
          <p:cNvSpPr/>
          <p:nvPr/>
        </p:nvSpPr>
        <p:spPr>
          <a:xfrm>
            <a:off x="7543759" y="2774421"/>
            <a:ext cx="2339463" cy="416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45" name="Picture 44"/>
          <p:cNvPicPr>
            <a:picLocks noChangeAspect="1"/>
          </p:cNvPicPr>
          <p:nvPr/>
        </p:nvPicPr>
        <p:blipFill>
          <a:blip r:embed="rId5">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155911" y="1545722"/>
            <a:ext cx="1176041" cy="1176041"/>
          </a:xfrm>
          <a:prstGeom prst="rect">
            <a:avLst/>
          </a:prstGeom>
        </p:spPr>
      </p:pic>
      <p:sp>
        <p:nvSpPr>
          <p:cNvPr id="46" name="TextBox 45"/>
          <p:cNvSpPr txBox="1"/>
          <p:nvPr/>
        </p:nvSpPr>
        <p:spPr>
          <a:xfrm>
            <a:off x="7705373" y="3389017"/>
            <a:ext cx="1909081" cy="1015663"/>
          </a:xfrm>
          <a:prstGeom prst="rect">
            <a:avLst/>
          </a:prstGeom>
          <a:noFill/>
        </p:spPr>
        <p:txBody>
          <a:bodyPr wrap="square" rtlCol="0">
            <a:spAutoFit/>
          </a:bodyPr>
          <a:lstStyle/>
          <a:p>
            <a:pPr>
              <a:buClrTx/>
              <a:buFontTx/>
              <a:buNone/>
            </a:pPr>
            <a:r>
              <a:rPr lang="en-US" altLang="en-US" sz="1500" dirty="0">
                <a:solidFill>
                  <a:schemeClr val="bg1"/>
                </a:solidFill>
                <a:latin typeface="+mj-lt"/>
                <a:ea typeface="HelvNeue for IBM" charset="0"/>
                <a:cs typeface="HelvNeue for IBM" charset="0"/>
              </a:rPr>
              <a:t>Community and social features that provide meaningful collaboration</a:t>
            </a:r>
          </a:p>
        </p:txBody>
      </p:sp>
      <p:sp>
        <p:nvSpPr>
          <p:cNvPr id="47" name="TextBox 46"/>
          <p:cNvSpPr txBox="1"/>
          <p:nvPr/>
        </p:nvSpPr>
        <p:spPr>
          <a:xfrm>
            <a:off x="7543759" y="2798505"/>
            <a:ext cx="2339463" cy="415498"/>
          </a:xfrm>
          <a:prstGeom prst="rect">
            <a:avLst/>
          </a:prstGeom>
          <a:noFill/>
        </p:spPr>
        <p:txBody>
          <a:bodyPr wrap="square" rtlCol="0">
            <a:spAutoFit/>
          </a:bodyPr>
          <a:lstStyle/>
          <a:p>
            <a:pPr algn="ctr"/>
            <a:r>
              <a:rPr lang="en-US" sz="2100" b="1" dirty="0">
                <a:solidFill>
                  <a:schemeClr val="bg1"/>
                </a:solidFill>
                <a:latin typeface="+mj-lt"/>
                <a:ea typeface="HelvNeue for IBM" charset="0"/>
                <a:cs typeface="HelvNeue for IBM" charset="0"/>
              </a:rPr>
              <a:t>Collaborate</a:t>
            </a:r>
          </a:p>
        </p:txBody>
      </p:sp>
      <p:sp>
        <p:nvSpPr>
          <p:cNvPr id="3" name="Rectangle 2"/>
          <p:cNvSpPr/>
          <p:nvPr/>
        </p:nvSpPr>
        <p:spPr>
          <a:xfrm>
            <a:off x="3486582" y="5809665"/>
            <a:ext cx="5343514" cy="646331"/>
          </a:xfrm>
          <a:prstGeom prst="rect">
            <a:avLst/>
          </a:prstGeom>
          <a:solidFill>
            <a:schemeClr val="bg2">
              <a:lumMod val="20000"/>
              <a:lumOff val="80000"/>
            </a:schemeClr>
          </a:solidFill>
          <a:ln>
            <a:solidFill>
              <a:srgbClr val="007DAD"/>
            </a:solidFill>
          </a:ln>
        </p:spPr>
        <p:txBody>
          <a:bodyPr wrap="square">
            <a:spAutoFit/>
          </a:bodyPr>
          <a:lstStyle/>
          <a:p>
            <a:pPr algn="ctr"/>
            <a:r>
              <a:rPr lang="en-US" dirty="0"/>
              <a:t>External URL: </a:t>
            </a:r>
            <a:r>
              <a:rPr lang="en-US" dirty="0">
                <a:hlinkClick r:id="rId6"/>
              </a:rPr>
              <a:t>http://datascience.ibm.com</a:t>
            </a:r>
            <a:endParaRPr lang="en-US" dirty="0"/>
          </a:p>
          <a:p>
            <a:pPr algn="ctr"/>
            <a:r>
              <a:rPr lang="en-US" dirty="0"/>
              <a:t>Internal ZACS Page: </a:t>
            </a:r>
            <a:r>
              <a:rPr lang="en-US" dirty="0">
                <a:hlinkClick r:id="rId7"/>
              </a:rPr>
              <a:t>https://ibm.biz/BdrDv5</a:t>
            </a:r>
            <a:r>
              <a:rPr lang="en-US" dirty="0"/>
              <a:t> </a:t>
            </a:r>
          </a:p>
        </p:txBody>
      </p:sp>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30890" y="4943497"/>
            <a:ext cx="1611462" cy="684496"/>
          </a:xfrm>
          <a:prstGeom prst="rect">
            <a:avLst/>
          </a:prstGeom>
        </p:spPr>
      </p:pic>
      <p:sp>
        <p:nvSpPr>
          <p:cNvPr id="4" name="Title 3"/>
          <p:cNvSpPr>
            <a:spLocks noGrp="1"/>
          </p:cNvSpPr>
          <p:nvPr>
            <p:ph type="title"/>
          </p:nvPr>
        </p:nvSpPr>
        <p:spPr>
          <a:xfrm>
            <a:off x="2743200" y="365126"/>
            <a:ext cx="8610600" cy="709696"/>
          </a:xfrm>
        </p:spPr>
        <p:txBody>
          <a:bodyPr/>
          <a:lstStyle/>
          <a:p>
            <a:r>
              <a:rPr lang="en-US" dirty="0" smtClean="0">
                <a:solidFill>
                  <a:srgbClr val="0070C0"/>
                </a:solidFill>
              </a:rPr>
              <a:t>Data </a:t>
            </a:r>
            <a:r>
              <a:rPr lang="en-US" dirty="0">
                <a:solidFill>
                  <a:srgbClr val="0070C0"/>
                </a:solidFill>
              </a:rPr>
              <a:t>Science Experience</a:t>
            </a:r>
            <a:endParaRPr lang="en-US" sz="1800" b="0" dirty="0"/>
          </a:p>
        </p:txBody>
      </p:sp>
    </p:spTree>
    <p:extLst>
      <p:ext uri="{BB962C8B-B14F-4D97-AF65-F5344CB8AC3E}">
        <p14:creationId xmlns:p14="http://schemas.microsoft.com/office/powerpoint/2010/main" val="5690221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4"/>
          <p:cNvSpPr txBox="1">
            <a:spLocks noChangeArrowheads="1"/>
          </p:cNvSpPr>
          <p:nvPr/>
        </p:nvSpPr>
        <p:spPr bwMode="auto">
          <a:xfrm>
            <a:off x="7028108" y="1560394"/>
            <a:ext cx="31296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defTabSz="342900">
              <a:lnSpc>
                <a:spcPct val="100000"/>
              </a:lnSpc>
              <a:spcBef>
                <a:spcPct val="0"/>
              </a:spcBef>
              <a:buNone/>
            </a:pPr>
            <a:r>
              <a:rPr lang="en-US" altLang="en-US" sz="1600" b="1" dirty="0">
                <a:solidFill>
                  <a:srgbClr val="6DEDD9"/>
                </a:solidFill>
                <a:latin typeface="Helvetica Neue Light" charset="0"/>
                <a:ea typeface="Helvetica Neue Light" charset="0"/>
                <a:cs typeface="Helvetica Neue Light" charset="0"/>
              </a:rPr>
              <a:t>IBM Data Science Experience</a:t>
            </a:r>
          </a:p>
        </p:txBody>
      </p:sp>
      <p:sp>
        <p:nvSpPr>
          <p:cNvPr id="17" name="TextBox 16"/>
          <p:cNvSpPr txBox="1">
            <a:spLocks noChangeArrowheads="1"/>
          </p:cNvSpPr>
          <p:nvPr/>
        </p:nvSpPr>
        <p:spPr bwMode="auto">
          <a:xfrm>
            <a:off x="2768319" y="2531791"/>
            <a:ext cx="1222703"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algn="ctr" defTabSz="342900" eaLnBrk="0">
              <a:lnSpc>
                <a:spcPct val="100000"/>
              </a:lnSpc>
              <a:spcBef>
                <a:spcPct val="0"/>
              </a:spcBef>
              <a:buNone/>
            </a:pPr>
            <a:r>
              <a:rPr lang="en-US" altLang="en-US" sz="1350" b="1" dirty="0">
                <a:solidFill>
                  <a:srgbClr val="35D4C7"/>
                </a:solidFill>
                <a:latin typeface="Helvetica Neue Light" charset="0"/>
                <a:ea typeface="Helvetica Neue Light" charset="0"/>
                <a:cs typeface="Helvetica Neue Light" charset="0"/>
              </a:rPr>
              <a:t>Community</a:t>
            </a:r>
          </a:p>
        </p:txBody>
      </p:sp>
      <p:sp>
        <p:nvSpPr>
          <p:cNvPr id="18" name="TextBox 7"/>
          <p:cNvSpPr txBox="1">
            <a:spLocks noChangeArrowheads="1"/>
          </p:cNvSpPr>
          <p:nvPr/>
        </p:nvSpPr>
        <p:spPr bwMode="auto">
          <a:xfrm>
            <a:off x="5402212" y="2527856"/>
            <a:ext cx="138391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algn="ctr" defTabSz="342900" eaLnBrk="0">
              <a:lnSpc>
                <a:spcPct val="100000"/>
              </a:lnSpc>
              <a:spcBef>
                <a:spcPct val="0"/>
              </a:spcBef>
              <a:buNone/>
            </a:pPr>
            <a:r>
              <a:rPr lang="en-US" altLang="en-US" sz="1350" b="1" dirty="0">
                <a:solidFill>
                  <a:srgbClr val="35D4C7"/>
                </a:solidFill>
                <a:latin typeface="Helvetica Neue Light" charset="0"/>
                <a:ea typeface="Helvetica Neue Light" charset="0"/>
                <a:cs typeface="Helvetica Neue Light" charset="0"/>
              </a:rPr>
              <a:t>Open Source</a:t>
            </a:r>
          </a:p>
        </p:txBody>
      </p:sp>
      <p:sp>
        <p:nvSpPr>
          <p:cNvPr id="19" name="TextBox 8"/>
          <p:cNvSpPr txBox="1">
            <a:spLocks noChangeArrowheads="1"/>
          </p:cNvSpPr>
          <p:nvPr/>
        </p:nvSpPr>
        <p:spPr bwMode="auto">
          <a:xfrm>
            <a:off x="7905041" y="2527258"/>
            <a:ext cx="1809253"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algn="ctr" defTabSz="342900" eaLnBrk="0">
              <a:lnSpc>
                <a:spcPct val="100000"/>
              </a:lnSpc>
              <a:spcBef>
                <a:spcPct val="0"/>
              </a:spcBef>
              <a:buNone/>
            </a:pPr>
            <a:r>
              <a:rPr lang="en-US" altLang="en-US" sz="1350" b="1" dirty="0">
                <a:solidFill>
                  <a:srgbClr val="35D4C7"/>
                </a:solidFill>
                <a:latin typeface="Helvetica Neue Light" charset="0"/>
                <a:ea typeface="Helvetica Neue Light" charset="0"/>
                <a:cs typeface="Helvetica Neue Light" charset="0"/>
              </a:rPr>
              <a:t>IBM Added Value</a:t>
            </a:r>
          </a:p>
        </p:txBody>
      </p:sp>
      <p:cxnSp>
        <p:nvCxnSpPr>
          <p:cNvPr id="20" name="Straight Connector 19"/>
          <p:cNvCxnSpPr/>
          <p:nvPr/>
        </p:nvCxnSpPr>
        <p:spPr>
          <a:xfrm>
            <a:off x="6094168" y="1979814"/>
            <a:ext cx="0" cy="476094"/>
          </a:xfrm>
          <a:prstGeom prst="line">
            <a:avLst/>
          </a:prstGeom>
          <a:noFill/>
          <a:ln w="38100" cap="flat" cmpd="sng" algn="ctr">
            <a:solidFill>
              <a:sysClr val="windowText" lastClr="000000"/>
            </a:solidFill>
            <a:prstDash val="solid"/>
            <a:miter lim="800000"/>
          </a:ln>
          <a:effectLst/>
        </p:spPr>
      </p:cxnSp>
      <p:cxnSp>
        <p:nvCxnSpPr>
          <p:cNvPr id="21" name="Straight Connector 20"/>
          <p:cNvCxnSpPr/>
          <p:nvPr/>
        </p:nvCxnSpPr>
        <p:spPr>
          <a:xfrm flipH="1" flipV="1">
            <a:off x="3379670" y="2302375"/>
            <a:ext cx="5433956" cy="13299"/>
          </a:xfrm>
          <a:prstGeom prst="line">
            <a:avLst/>
          </a:prstGeom>
          <a:noFill/>
          <a:ln w="38100" cap="flat" cmpd="sng" algn="ctr">
            <a:solidFill>
              <a:sysClr val="windowText" lastClr="000000"/>
            </a:solidFill>
            <a:prstDash val="solid"/>
            <a:miter lim="800000"/>
          </a:ln>
          <a:effectLst/>
        </p:spPr>
      </p:cxnSp>
      <p:cxnSp>
        <p:nvCxnSpPr>
          <p:cNvPr id="22" name="Straight Connector 21"/>
          <p:cNvCxnSpPr/>
          <p:nvPr/>
        </p:nvCxnSpPr>
        <p:spPr>
          <a:xfrm>
            <a:off x="3379670" y="2289675"/>
            <a:ext cx="0" cy="166235"/>
          </a:xfrm>
          <a:prstGeom prst="line">
            <a:avLst/>
          </a:prstGeom>
          <a:noFill/>
          <a:ln w="38100" cap="flat" cmpd="sng" algn="ctr">
            <a:solidFill>
              <a:sysClr val="windowText" lastClr="000000"/>
            </a:solidFill>
            <a:prstDash val="solid"/>
            <a:miter lim="800000"/>
          </a:ln>
          <a:effectLst/>
        </p:spPr>
      </p:cxnSp>
      <p:cxnSp>
        <p:nvCxnSpPr>
          <p:cNvPr id="23" name="Straight Connector 22"/>
          <p:cNvCxnSpPr/>
          <p:nvPr/>
        </p:nvCxnSpPr>
        <p:spPr>
          <a:xfrm>
            <a:off x="8813626" y="2302973"/>
            <a:ext cx="0" cy="164904"/>
          </a:xfrm>
          <a:prstGeom prst="line">
            <a:avLst/>
          </a:prstGeom>
          <a:noFill/>
          <a:ln w="38100" cap="flat" cmpd="sng" algn="ctr">
            <a:solidFill>
              <a:sysClr val="windowText" lastClr="000000"/>
            </a:solidFill>
            <a:prstDash val="solid"/>
            <a:miter lim="800000"/>
          </a:ln>
          <a:effectLst/>
        </p:spPr>
      </p:cxnSp>
      <p:sp>
        <p:nvSpPr>
          <p:cNvPr id="24" name="Rounded Rectangle 23"/>
          <p:cNvSpPr/>
          <p:nvPr/>
        </p:nvSpPr>
        <p:spPr>
          <a:xfrm>
            <a:off x="2030607" y="5513533"/>
            <a:ext cx="8127118" cy="437528"/>
          </a:xfrm>
          <a:prstGeom prst="roundRect">
            <a:avLst/>
          </a:prstGeom>
          <a:solidFill>
            <a:srgbClr val="0A5889"/>
          </a:solidFill>
          <a:ln w="6350" cap="flat" cmpd="sng" algn="ctr">
            <a:solidFill>
              <a:srgbClr val="4177BE"/>
            </a:solidFill>
            <a:prstDash val="solid"/>
            <a:miter lim="800000"/>
          </a:ln>
          <a:effectLst/>
        </p:spPr>
        <p:txBody>
          <a:bodyPr anchor="ctr"/>
          <a:lstStyle/>
          <a:p>
            <a:pPr algn="ctr" defTabSz="342900" eaLnBrk="0">
              <a:defRPr/>
            </a:pPr>
            <a:r>
              <a:rPr lang="en-US" sz="1350" dirty="0">
                <a:solidFill>
                  <a:schemeClr val="bg1"/>
                </a:solidFill>
                <a:latin typeface="Helvetica Neue Light" charset="0"/>
                <a:ea typeface="Helvetica Neue Light" charset="0"/>
                <a:cs typeface="Helvetica Neue Light" charset="0"/>
              </a:rPr>
              <a:t>Powered by IBM </a:t>
            </a:r>
            <a:r>
              <a:rPr lang="en-US" sz="1350" b="1" dirty="0">
                <a:solidFill>
                  <a:srgbClr val="FEC82E"/>
                </a:solidFill>
                <a:latin typeface="Helvetica Neue Light" charset="0"/>
                <a:ea typeface="Helvetica Neue Light" charset="0"/>
                <a:cs typeface="Helvetica Neue Light" charset="0"/>
              </a:rPr>
              <a:t>Watson Data Platform</a:t>
            </a:r>
            <a:endParaRPr lang="en-US" sz="1350" dirty="0">
              <a:solidFill>
                <a:schemeClr val="bg1"/>
              </a:solidFill>
              <a:latin typeface="Helvetica Neue Light" charset="0"/>
              <a:ea typeface="Helvetica Neue Light" charset="0"/>
              <a:cs typeface="Helvetica Neue Light" charset="0"/>
            </a:endParaRPr>
          </a:p>
        </p:txBody>
      </p:sp>
      <p:sp>
        <p:nvSpPr>
          <p:cNvPr id="25" name="TextBox 16"/>
          <p:cNvSpPr txBox="1">
            <a:spLocks noChangeArrowheads="1"/>
          </p:cNvSpPr>
          <p:nvPr/>
        </p:nvSpPr>
        <p:spPr bwMode="auto">
          <a:xfrm>
            <a:off x="1931195" y="2900971"/>
            <a:ext cx="2584362"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marL="171450" indent="-171450" defTabSz="342900">
              <a:lnSpc>
                <a:spcPct val="100000"/>
              </a:lnSpc>
              <a:spcBef>
                <a:spcPct val="0"/>
              </a:spcBef>
            </a:pPr>
            <a:r>
              <a:rPr lang="en-US" altLang="en-US" sz="1400" dirty="0">
                <a:solidFill>
                  <a:prstClr val="black"/>
                </a:solidFill>
                <a:latin typeface="Helvetica Neue Light" charset="0"/>
                <a:ea typeface="Helvetica Neue Light" charset="0"/>
                <a:cs typeface="Helvetica Neue Light" charset="0"/>
              </a:rPr>
              <a:t>Find tutorials and datasets</a:t>
            </a:r>
          </a:p>
          <a:p>
            <a:pPr marL="171450" indent="-171450" defTabSz="342900">
              <a:lnSpc>
                <a:spcPct val="100000"/>
              </a:lnSpc>
              <a:spcBef>
                <a:spcPct val="0"/>
              </a:spcBef>
            </a:pPr>
            <a:endParaRPr lang="en-US" altLang="en-US" sz="1400" dirty="0">
              <a:solidFill>
                <a:prstClr val="black"/>
              </a:solidFill>
              <a:latin typeface="Helvetica Neue Light" charset="0"/>
              <a:ea typeface="Helvetica Neue Light" charset="0"/>
              <a:cs typeface="Helvetica Neue Light" charset="0"/>
            </a:endParaRPr>
          </a:p>
          <a:p>
            <a:pPr marL="171450" indent="-171450" defTabSz="342900">
              <a:lnSpc>
                <a:spcPct val="100000"/>
              </a:lnSpc>
              <a:spcBef>
                <a:spcPct val="0"/>
              </a:spcBef>
            </a:pPr>
            <a:r>
              <a:rPr lang="en-US" altLang="en-US" sz="1400" dirty="0">
                <a:solidFill>
                  <a:prstClr val="black"/>
                </a:solidFill>
                <a:latin typeface="Helvetica Neue Light" charset="0"/>
                <a:ea typeface="Helvetica Neue Light" charset="0"/>
                <a:cs typeface="Helvetica Neue Light" charset="0"/>
              </a:rPr>
              <a:t>Connect with Data Scientists</a:t>
            </a:r>
          </a:p>
          <a:p>
            <a:pPr marL="171450" indent="-171450" defTabSz="342900">
              <a:lnSpc>
                <a:spcPct val="100000"/>
              </a:lnSpc>
              <a:spcBef>
                <a:spcPct val="0"/>
              </a:spcBef>
            </a:pPr>
            <a:endParaRPr lang="en-US" altLang="en-US" sz="1400" dirty="0">
              <a:solidFill>
                <a:prstClr val="black"/>
              </a:solidFill>
              <a:latin typeface="Helvetica Neue Light" charset="0"/>
              <a:ea typeface="Helvetica Neue Light" charset="0"/>
              <a:cs typeface="Helvetica Neue Light" charset="0"/>
            </a:endParaRPr>
          </a:p>
          <a:p>
            <a:pPr marL="171450" indent="-171450" defTabSz="342900">
              <a:lnSpc>
                <a:spcPct val="100000"/>
              </a:lnSpc>
              <a:spcBef>
                <a:spcPct val="0"/>
              </a:spcBef>
            </a:pPr>
            <a:r>
              <a:rPr lang="en-US" altLang="en-US" sz="1400" dirty="0">
                <a:solidFill>
                  <a:prstClr val="black"/>
                </a:solidFill>
                <a:latin typeface="Helvetica Neue Light" charset="0"/>
                <a:ea typeface="Helvetica Neue Light" charset="0"/>
                <a:cs typeface="Helvetica Neue Light" charset="0"/>
              </a:rPr>
              <a:t>Ask questions</a:t>
            </a:r>
          </a:p>
          <a:p>
            <a:pPr marL="171450" indent="-171450" defTabSz="342900">
              <a:lnSpc>
                <a:spcPct val="100000"/>
              </a:lnSpc>
              <a:spcBef>
                <a:spcPct val="0"/>
              </a:spcBef>
            </a:pPr>
            <a:endParaRPr lang="en-US" altLang="en-US" sz="1400" dirty="0">
              <a:solidFill>
                <a:prstClr val="black"/>
              </a:solidFill>
              <a:latin typeface="Helvetica Neue Light" charset="0"/>
              <a:ea typeface="Helvetica Neue Light" charset="0"/>
              <a:cs typeface="Helvetica Neue Light" charset="0"/>
            </a:endParaRPr>
          </a:p>
          <a:p>
            <a:pPr marL="171450" indent="-171450" defTabSz="342900">
              <a:lnSpc>
                <a:spcPct val="100000"/>
              </a:lnSpc>
              <a:spcBef>
                <a:spcPct val="0"/>
              </a:spcBef>
            </a:pPr>
            <a:r>
              <a:rPr lang="en-US" altLang="en-US" sz="1400" dirty="0">
                <a:solidFill>
                  <a:prstClr val="black"/>
                </a:solidFill>
                <a:latin typeface="Helvetica Neue Light" charset="0"/>
                <a:ea typeface="Helvetica Neue Light" charset="0"/>
                <a:cs typeface="Helvetica Neue Light" charset="0"/>
              </a:rPr>
              <a:t>Read articles and papers</a:t>
            </a:r>
          </a:p>
          <a:p>
            <a:pPr marL="171450" indent="-171450" defTabSz="342900">
              <a:lnSpc>
                <a:spcPct val="100000"/>
              </a:lnSpc>
              <a:spcBef>
                <a:spcPct val="0"/>
              </a:spcBef>
            </a:pPr>
            <a:endParaRPr lang="en-US" altLang="en-US" sz="1400" dirty="0">
              <a:solidFill>
                <a:prstClr val="black"/>
              </a:solidFill>
              <a:latin typeface="Helvetica Neue Light" charset="0"/>
              <a:ea typeface="Helvetica Neue Light" charset="0"/>
              <a:cs typeface="Helvetica Neue Light" charset="0"/>
            </a:endParaRPr>
          </a:p>
          <a:p>
            <a:pPr marL="171450" indent="-171450" defTabSz="342900">
              <a:lnSpc>
                <a:spcPct val="100000"/>
              </a:lnSpc>
              <a:spcBef>
                <a:spcPct val="0"/>
              </a:spcBef>
            </a:pPr>
            <a:r>
              <a:rPr lang="en-US" altLang="en-US" sz="1400" dirty="0">
                <a:solidFill>
                  <a:prstClr val="black"/>
                </a:solidFill>
                <a:latin typeface="Helvetica Neue Light" charset="0"/>
                <a:ea typeface="Helvetica Neue Light" charset="0"/>
                <a:cs typeface="Helvetica Neue Light" charset="0"/>
              </a:rPr>
              <a:t>Fork and share projects</a:t>
            </a:r>
          </a:p>
        </p:txBody>
      </p:sp>
      <p:sp>
        <p:nvSpPr>
          <p:cNvPr id="26" name="TextBox 20"/>
          <p:cNvSpPr txBox="1">
            <a:spLocks noChangeArrowheads="1"/>
          </p:cNvSpPr>
          <p:nvPr/>
        </p:nvSpPr>
        <p:spPr bwMode="auto">
          <a:xfrm>
            <a:off x="4590953" y="2900971"/>
            <a:ext cx="2618024"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marL="171450" indent="-171450" defTabSz="342900">
              <a:lnSpc>
                <a:spcPct val="100000"/>
              </a:lnSpc>
              <a:spcBef>
                <a:spcPct val="0"/>
              </a:spcBef>
              <a:buClr>
                <a:schemeClr val="tx1"/>
              </a:buClr>
            </a:pPr>
            <a:r>
              <a:rPr lang="en-US" altLang="en-US" sz="1400" dirty="0">
                <a:solidFill>
                  <a:prstClr val="black"/>
                </a:solidFill>
                <a:latin typeface="Helvetica Neue Light" charset="0"/>
                <a:ea typeface="Helvetica Neue Light" charset="0"/>
                <a:cs typeface="Helvetica Neue Light" charset="0"/>
              </a:rPr>
              <a:t>Code in Scala/Python/R/SQL</a:t>
            </a:r>
          </a:p>
          <a:p>
            <a:pPr marL="171450" indent="-171450" defTabSz="342900">
              <a:lnSpc>
                <a:spcPct val="100000"/>
              </a:lnSpc>
              <a:spcBef>
                <a:spcPct val="0"/>
              </a:spcBef>
              <a:buClr>
                <a:schemeClr val="tx1"/>
              </a:buClr>
            </a:pPr>
            <a:endParaRPr lang="en-US" altLang="en-US" sz="1400" dirty="0">
              <a:solidFill>
                <a:prstClr val="black"/>
              </a:solidFill>
              <a:latin typeface="Helvetica Neue Light" charset="0"/>
              <a:ea typeface="Helvetica Neue Light" charset="0"/>
              <a:cs typeface="Helvetica Neue Light" charset="0"/>
            </a:endParaRPr>
          </a:p>
          <a:p>
            <a:pPr marL="171450" indent="-171450" defTabSz="342900">
              <a:lnSpc>
                <a:spcPct val="100000"/>
              </a:lnSpc>
              <a:spcBef>
                <a:spcPct val="0"/>
              </a:spcBef>
              <a:buClr>
                <a:schemeClr val="tx1"/>
              </a:buClr>
            </a:pPr>
            <a:r>
              <a:rPr lang="en-US" altLang="en-US" sz="1400" dirty="0" err="1">
                <a:solidFill>
                  <a:prstClr val="black"/>
                </a:solidFill>
                <a:latin typeface="Helvetica Neue Light" charset="0"/>
                <a:ea typeface="Helvetica Neue Light" charset="0"/>
                <a:cs typeface="Helvetica Neue Light" charset="0"/>
              </a:rPr>
              <a:t>Jupyter</a:t>
            </a:r>
            <a:r>
              <a:rPr lang="en-US" altLang="en-US" sz="1400" dirty="0">
                <a:solidFill>
                  <a:prstClr val="black"/>
                </a:solidFill>
                <a:latin typeface="Helvetica Neue Light" charset="0"/>
                <a:ea typeface="Helvetica Neue Light" charset="0"/>
                <a:cs typeface="Helvetica Neue Light" charset="0"/>
              </a:rPr>
              <a:t> Notebooks</a:t>
            </a:r>
          </a:p>
          <a:p>
            <a:pPr marL="171450" indent="-171450" defTabSz="342900">
              <a:lnSpc>
                <a:spcPct val="100000"/>
              </a:lnSpc>
              <a:spcBef>
                <a:spcPct val="0"/>
              </a:spcBef>
              <a:buClr>
                <a:schemeClr val="tx1"/>
              </a:buClr>
            </a:pPr>
            <a:endParaRPr lang="en-US" altLang="en-US" sz="1400" dirty="0">
              <a:solidFill>
                <a:prstClr val="black"/>
              </a:solidFill>
              <a:latin typeface="Helvetica Neue Light" charset="0"/>
              <a:ea typeface="Helvetica Neue Light" charset="0"/>
              <a:cs typeface="Helvetica Neue Light" charset="0"/>
            </a:endParaRPr>
          </a:p>
          <a:p>
            <a:pPr marL="171450" indent="-171450" defTabSz="342900">
              <a:lnSpc>
                <a:spcPct val="100000"/>
              </a:lnSpc>
              <a:spcBef>
                <a:spcPct val="0"/>
              </a:spcBef>
              <a:buClr>
                <a:schemeClr val="tx1"/>
              </a:buClr>
            </a:pPr>
            <a:r>
              <a:rPr lang="en-US" altLang="en-US" sz="1400" dirty="0">
                <a:solidFill>
                  <a:prstClr val="black"/>
                </a:solidFill>
                <a:latin typeface="Helvetica Neue Light" charset="0"/>
                <a:ea typeface="Helvetica Neue Light" charset="0"/>
                <a:cs typeface="Helvetica Neue Light" charset="0"/>
              </a:rPr>
              <a:t>RStudio IDE and Shiny</a:t>
            </a:r>
          </a:p>
          <a:p>
            <a:pPr marL="171450" indent="-171450" defTabSz="342900">
              <a:lnSpc>
                <a:spcPct val="100000"/>
              </a:lnSpc>
              <a:spcBef>
                <a:spcPct val="0"/>
              </a:spcBef>
              <a:buClr>
                <a:schemeClr val="tx1"/>
              </a:buClr>
            </a:pPr>
            <a:endParaRPr lang="en-US" altLang="en-US" sz="1400" b="1" dirty="0">
              <a:solidFill>
                <a:srgbClr val="455AFB"/>
              </a:solidFill>
              <a:latin typeface="Helvetica Neue Light" charset="0"/>
              <a:ea typeface="Helvetica Neue Light" charset="0"/>
              <a:cs typeface="Helvetica Neue Light" charset="0"/>
            </a:endParaRPr>
          </a:p>
          <a:p>
            <a:pPr marL="171450" indent="-171450" defTabSz="342900">
              <a:lnSpc>
                <a:spcPct val="100000"/>
              </a:lnSpc>
              <a:spcBef>
                <a:spcPct val="0"/>
              </a:spcBef>
              <a:buClr>
                <a:schemeClr val="tx1"/>
              </a:buClr>
            </a:pPr>
            <a:r>
              <a:rPr lang="en-US" altLang="en-US" sz="1400" dirty="0">
                <a:latin typeface="Helvetica Neue Light" charset="0"/>
                <a:ea typeface="Helvetica Neue Light" charset="0"/>
                <a:cs typeface="Helvetica Neue Light" charset="0"/>
              </a:rPr>
              <a:t>Apache Spark</a:t>
            </a:r>
          </a:p>
          <a:p>
            <a:pPr marL="171450" indent="-171450" defTabSz="342900">
              <a:lnSpc>
                <a:spcPct val="100000"/>
              </a:lnSpc>
              <a:spcBef>
                <a:spcPct val="0"/>
              </a:spcBef>
              <a:buClr>
                <a:schemeClr val="tx1"/>
              </a:buClr>
            </a:pPr>
            <a:endParaRPr lang="en-US" altLang="en-US" sz="1400" dirty="0">
              <a:solidFill>
                <a:prstClr val="black"/>
              </a:solidFill>
              <a:latin typeface="Helvetica Neue Light" charset="0"/>
              <a:ea typeface="Helvetica Neue Light" charset="0"/>
              <a:cs typeface="Helvetica Neue Light" charset="0"/>
            </a:endParaRPr>
          </a:p>
          <a:p>
            <a:pPr marL="171450" indent="-171450" defTabSz="342900">
              <a:lnSpc>
                <a:spcPct val="100000"/>
              </a:lnSpc>
              <a:spcBef>
                <a:spcPct val="0"/>
              </a:spcBef>
              <a:buClr>
                <a:schemeClr val="tx1"/>
              </a:buClr>
            </a:pPr>
            <a:r>
              <a:rPr lang="en-US" altLang="en-US" sz="1400" dirty="0">
                <a:solidFill>
                  <a:prstClr val="black"/>
                </a:solidFill>
                <a:latin typeface="Helvetica Neue Light" charset="0"/>
                <a:ea typeface="Helvetica Neue Light" charset="0"/>
                <a:cs typeface="Helvetica Neue Light" charset="0"/>
              </a:rPr>
              <a:t>Your favorite libraries</a:t>
            </a:r>
          </a:p>
        </p:txBody>
      </p:sp>
      <p:sp>
        <p:nvSpPr>
          <p:cNvPr id="27" name="TextBox 21"/>
          <p:cNvSpPr txBox="1">
            <a:spLocks noChangeArrowheads="1"/>
          </p:cNvSpPr>
          <p:nvPr/>
        </p:nvSpPr>
        <p:spPr bwMode="auto">
          <a:xfrm>
            <a:off x="7410450" y="2900971"/>
            <a:ext cx="3303034"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marL="171450" indent="-171450" defTabSz="342900">
              <a:lnSpc>
                <a:spcPct val="100000"/>
              </a:lnSpc>
              <a:spcBef>
                <a:spcPct val="0"/>
              </a:spcBef>
            </a:pPr>
            <a:r>
              <a:rPr lang="en-US" altLang="en-US" sz="1400" dirty="0">
                <a:solidFill>
                  <a:schemeClr val="bg1">
                    <a:lumMod val="65000"/>
                  </a:schemeClr>
                </a:solidFill>
                <a:latin typeface="Helvetica Neue Light" charset="0"/>
                <a:ea typeface="Helvetica Neue Light" charset="0"/>
                <a:cs typeface="Helvetica Neue Light" charset="0"/>
              </a:rPr>
              <a:t>IBM Machine Learning*</a:t>
            </a:r>
          </a:p>
          <a:p>
            <a:pPr marL="171450" indent="-171450" defTabSz="342900">
              <a:lnSpc>
                <a:spcPct val="100000"/>
              </a:lnSpc>
              <a:spcBef>
                <a:spcPct val="0"/>
              </a:spcBef>
            </a:pPr>
            <a:endParaRPr lang="en-US" altLang="en-US" sz="1400" dirty="0">
              <a:solidFill>
                <a:schemeClr val="bg1">
                  <a:lumMod val="65000"/>
                </a:schemeClr>
              </a:solidFill>
              <a:latin typeface="Helvetica Neue Light" charset="0"/>
              <a:ea typeface="Helvetica Neue Light" charset="0"/>
              <a:cs typeface="Helvetica Neue Light" charset="0"/>
            </a:endParaRPr>
          </a:p>
          <a:p>
            <a:pPr marL="171450" indent="-171450" defTabSz="342900">
              <a:lnSpc>
                <a:spcPct val="100000"/>
              </a:lnSpc>
              <a:spcBef>
                <a:spcPct val="0"/>
              </a:spcBef>
            </a:pPr>
            <a:r>
              <a:rPr lang="en-US" altLang="en-US" sz="1400" dirty="0">
                <a:solidFill>
                  <a:schemeClr val="bg1">
                    <a:lumMod val="65000"/>
                  </a:schemeClr>
                </a:solidFill>
                <a:latin typeface="Helvetica Neue Light" charset="0"/>
                <a:ea typeface="Helvetica Neue Light" charset="0"/>
                <a:cs typeface="Helvetica Neue Light" charset="0"/>
              </a:rPr>
              <a:t>SPSS Modeler Canvas*</a:t>
            </a:r>
          </a:p>
          <a:p>
            <a:pPr defTabSz="342900">
              <a:lnSpc>
                <a:spcPct val="100000"/>
              </a:lnSpc>
              <a:spcBef>
                <a:spcPct val="0"/>
              </a:spcBef>
              <a:buNone/>
            </a:pPr>
            <a:endParaRPr lang="en-US" altLang="en-US" sz="1400" dirty="0">
              <a:solidFill>
                <a:schemeClr val="bg1">
                  <a:lumMod val="65000"/>
                </a:schemeClr>
              </a:solidFill>
              <a:latin typeface="Helvetica Neue Light" charset="0"/>
              <a:ea typeface="Helvetica Neue Light" charset="0"/>
              <a:cs typeface="Helvetica Neue Light" charset="0"/>
            </a:endParaRPr>
          </a:p>
          <a:p>
            <a:pPr marL="171450" indent="-171450" defTabSz="342900">
              <a:lnSpc>
                <a:spcPct val="100000"/>
              </a:lnSpc>
              <a:spcBef>
                <a:spcPct val="0"/>
              </a:spcBef>
            </a:pPr>
            <a:r>
              <a:rPr lang="en-US" altLang="en-US" sz="1400" dirty="0">
                <a:latin typeface="Helvetica Neue Light" charset="0"/>
                <a:ea typeface="Helvetica Neue Light" charset="0"/>
                <a:cs typeface="Helvetica Neue Light" charset="0"/>
              </a:rPr>
              <a:t>Prescriptive Analytics - </a:t>
            </a:r>
            <a:r>
              <a:rPr lang="en-US" altLang="en-US" sz="1400" dirty="0" err="1">
                <a:latin typeface="Helvetica Neue Light" charset="0"/>
                <a:ea typeface="Helvetica Neue Light" charset="0"/>
                <a:cs typeface="Helvetica Neue Light" charset="0"/>
              </a:rPr>
              <a:t>DOcplexcloud</a:t>
            </a:r>
          </a:p>
          <a:p>
            <a:pPr defTabSz="342900">
              <a:lnSpc>
                <a:spcPct val="100000"/>
              </a:lnSpc>
              <a:spcBef>
                <a:spcPct val="0"/>
              </a:spcBef>
              <a:buNone/>
            </a:pPr>
            <a:endParaRPr lang="en-US" altLang="en-US" sz="1400" dirty="0">
              <a:solidFill>
                <a:schemeClr val="bg1">
                  <a:lumMod val="65000"/>
                </a:schemeClr>
              </a:solidFill>
              <a:latin typeface="Helvetica Neue Light" charset="0"/>
              <a:ea typeface="Helvetica Neue Light" charset="0"/>
              <a:cs typeface="Helvetica Neue Light" charset="0"/>
            </a:endParaRPr>
          </a:p>
          <a:p>
            <a:pPr marL="171450" indent="-171450" defTabSz="342900">
              <a:lnSpc>
                <a:spcPct val="100000"/>
              </a:lnSpc>
              <a:spcBef>
                <a:spcPct val="0"/>
              </a:spcBef>
            </a:pPr>
            <a:r>
              <a:rPr lang="en-US" altLang="en-US" sz="1400" dirty="0">
                <a:latin typeface="Helvetica Neue Light" charset="0"/>
                <a:ea typeface="Helvetica Neue Light" charset="0"/>
                <a:cs typeface="Helvetica Neue Light" charset="0"/>
              </a:rPr>
              <a:t>Projects and Version Control</a:t>
            </a:r>
          </a:p>
          <a:p>
            <a:pPr marL="171450" indent="-171450" defTabSz="342900">
              <a:lnSpc>
                <a:spcPct val="100000"/>
              </a:lnSpc>
              <a:spcBef>
                <a:spcPct val="0"/>
              </a:spcBef>
            </a:pPr>
            <a:endParaRPr lang="en-US" altLang="en-US" sz="1400" dirty="0">
              <a:solidFill>
                <a:schemeClr val="bg1">
                  <a:lumMod val="65000"/>
                </a:schemeClr>
              </a:solidFill>
              <a:latin typeface="Helvetica Neue Light" charset="0"/>
              <a:ea typeface="Helvetica Neue Light" charset="0"/>
              <a:cs typeface="Helvetica Neue Light" charset="0"/>
            </a:endParaRPr>
          </a:p>
          <a:p>
            <a:pPr marL="171450" indent="-171450" defTabSz="342900">
              <a:lnSpc>
                <a:spcPct val="100000"/>
              </a:lnSpc>
              <a:spcBef>
                <a:spcPct val="0"/>
              </a:spcBef>
            </a:pPr>
            <a:r>
              <a:rPr lang="en-US" altLang="en-US" sz="1400" dirty="0">
                <a:latin typeface="Helvetica Neue Light" charset="0"/>
                <a:ea typeface="Helvetica Neue Light" charset="0"/>
                <a:cs typeface="Helvetica Neue Light" charset="0"/>
              </a:rPr>
              <a:t>Managed Spark Service</a:t>
            </a:r>
          </a:p>
        </p:txBody>
      </p:sp>
      <p:sp>
        <p:nvSpPr>
          <p:cNvPr id="3" name="TextBox 2"/>
          <p:cNvSpPr txBox="1"/>
          <p:nvPr/>
        </p:nvSpPr>
        <p:spPr>
          <a:xfrm>
            <a:off x="2030608" y="5960599"/>
            <a:ext cx="3737113" cy="253916"/>
          </a:xfrm>
          <a:prstGeom prst="rect">
            <a:avLst/>
          </a:prstGeom>
          <a:noFill/>
        </p:spPr>
        <p:txBody>
          <a:bodyPr wrap="square" rtlCol="0">
            <a:spAutoFit/>
          </a:bodyPr>
          <a:lstStyle/>
          <a:p>
            <a:r>
              <a:rPr lang="en-US" sz="1050" dirty="0">
                <a:solidFill>
                  <a:schemeClr val="bg1">
                    <a:lumMod val="65000"/>
                  </a:schemeClr>
                </a:solidFill>
                <a:latin typeface="HelvNeue Roman for IBM"/>
              </a:rPr>
              <a:t>* Closed beta</a:t>
            </a:r>
          </a:p>
        </p:txBody>
      </p:sp>
      <p:sp>
        <p:nvSpPr>
          <p:cNvPr id="4" name="Title 3"/>
          <p:cNvSpPr>
            <a:spLocks noGrp="1"/>
          </p:cNvSpPr>
          <p:nvPr>
            <p:ph type="title"/>
          </p:nvPr>
        </p:nvSpPr>
        <p:spPr/>
        <p:txBody>
          <a:bodyPr/>
          <a:lstStyle/>
          <a:p>
            <a:r>
              <a:rPr lang="en-US" dirty="0"/>
              <a:t>Core Attributes of the Data Science Experience</a:t>
            </a:r>
          </a:p>
        </p:txBody>
      </p:sp>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60224" y="1332963"/>
            <a:ext cx="1867885" cy="793416"/>
          </a:xfrm>
          <a:prstGeom prst="rect">
            <a:avLst/>
          </a:prstGeom>
        </p:spPr>
      </p:pic>
    </p:spTree>
    <p:extLst>
      <p:ext uri="{BB962C8B-B14F-4D97-AF65-F5344CB8AC3E}">
        <p14:creationId xmlns:p14="http://schemas.microsoft.com/office/powerpoint/2010/main" val="1077916486"/>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834189" y="365126"/>
            <a:ext cx="10519611" cy="693654"/>
          </a:xfrm>
        </p:spPr>
        <p:txBody>
          <a:bodyPr>
            <a:normAutofit fontScale="90000"/>
          </a:bodyPr>
          <a:lstStyle/>
          <a:p>
            <a:r>
              <a:rPr lang="en-US" dirty="0"/>
              <a:t>Community Cards provide in-context learning for users</a:t>
            </a:r>
          </a:p>
        </p:txBody>
      </p:sp>
      <p:pic>
        <p:nvPicPr>
          <p:cNvPr id="8"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4756" y="1270000"/>
            <a:ext cx="7054227" cy="5099050"/>
          </a:xfrm>
          <a:prstGeom prst="rect">
            <a:avLst/>
          </a:prstGeom>
        </p:spPr>
      </p:pic>
      <p:sp>
        <p:nvSpPr>
          <p:cNvPr id="9" name="TextBox 8"/>
          <p:cNvSpPr txBox="1"/>
          <p:nvPr/>
        </p:nvSpPr>
        <p:spPr>
          <a:xfrm>
            <a:off x="1844842" y="494096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7636540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2661" y="593725"/>
            <a:ext cx="8925339" cy="400110"/>
          </a:xfrm>
        </p:spPr>
        <p:txBody>
          <a:bodyPr>
            <a:normAutofit fontScale="90000"/>
          </a:bodyPr>
          <a:lstStyle/>
          <a:p>
            <a:r>
              <a:rPr lang="en-US" dirty="0"/>
              <a:t>Collaborate Using Projects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1" y="1095375"/>
            <a:ext cx="9143999" cy="5873526"/>
          </a:xfrm>
          <a:prstGeom prst="rect">
            <a:avLst/>
          </a:prstGeom>
        </p:spPr>
      </p:pic>
    </p:spTree>
    <p:extLst>
      <p:ext uri="{BB962C8B-B14F-4D97-AF65-F5344CB8AC3E}">
        <p14:creationId xmlns:p14="http://schemas.microsoft.com/office/powerpoint/2010/main" val="18106974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967" y="2951746"/>
            <a:ext cx="11540067" cy="641685"/>
          </a:xfrm>
        </p:spPr>
        <p:txBody>
          <a:bodyPr>
            <a:normAutofit fontScale="90000"/>
          </a:bodyPr>
          <a:lstStyle/>
          <a:p>
            <a:pPr algn="ctr"/>
            <a:r>
              <a:rPr lang="en-US" dirty="0" smtClean="0"/>
              <a:t>Hands - on Labs</a:t>
            </a:r>
            <a:br>
              <a:rPr lang="en-US" dirty="0" smtClean="0"/>
            </a:br>
            <a:r>
              <a:rPr lang="en-US" u="sng" dirty="0" smtClean="0">
                <a:solidFill>
                  <a:srgbClr val="0070C0"/>
                </a:solidFill>
              </a:rPr>
              <a:t>https://</a:t>
            </a:r>
            <a:r>
              <a:rPr lang="en-US" u="sng" dirty="0" err="1" smtClean="0">
                <a:solidFill>
                  <a:srgbClr val="0070C0"/>
                </a:solidFill>
              </a:rPr>
              <a:t>github.com</a:t>
            </a:r>
            <a:r>
              <a:rPr lang="en-US" u="sng" dirty="0" smtClean="0">
                <a:solidFill>
                  <a:srgbClr val="0070C0"/>
                </a:solidFill>
              </a:rPr>
              <a:t>/</a:t>
            </a:r>
            <a:r>
              <a:rPr lang="en-US" u="sng" dirty="0" err="1" smtClean="0">
                <a:solidFill>
                  <a:srgbClr val="0070C0"/>
                </a:solidFill>
              </a:rPr>
              <a:t>joshishwetha</a:t>
            </a:r>
            <a:r>
              <a:rPr lang="en-US" u="sng" dirty="0" smtClean="0">
                <a:solidFill>
                  <a:srgbClr val="0070C0"/>
                </a:solidFill>
              </a:rPr>
              <a:t>/</a:t>
            </a:r>
            <a:r>
              <a:rPr lang="en-US" u="sng" dirty="0" err="1" smtClean="0">
                <a:solidFill>
                  <a:srgbClr val="0070C0"/>
                </a:solidFill>
              </a:rPr>
              <a:t>dsx</a:t>
            </a:r>
            <a:r>
              <a:rPr lang="en-US" u="sng" dirty="0" smtClean="0">
                <a:solidFill>
                  <a:srgbClr val="0070C0"/>
                </a:solidFill>
              </a:rPr>
              <a:t>-spark</a:t>
            </a:r>
            <a:endParaRPr lang="en-US" u="sng" dirty="0">
              <a:solidFill>
                <a:srgbClr val="0070C0"/>
              </a:solidFill>
            </a:endParaRPr>
          </a:p>
        </p:txBody>
      </p:sp>
    </p:spTree>
    <p:extLst>
      <p:ext uri="{BB962C8B-B14F-4D97-AF65-F5344CB8AC3E}">
        <p14:creationId xmlns:p14="http://schemas.microsoft.com/office/powerpoint/2010/main" val="1891422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we need to practice data science?</a:t>
            </a:r>
            <a:endParaRPr lang="en-US" dirty="0"/>
          </a:p>
        </p:txBody>
      </p:sp>
      <p:sp>
        <p:nvSpPr>
          <p:cNvPr id="3" name="Content Placeholder 2"/>
          <p:cNvSpPr>
            <a:spLocks noGrp="1"/>
          </p:cNvSpPr>
          <p:nvPr>
            <p:ph idx="1"/>
          </p:nvPr>
        </p:nvSpPr>
        <p:spPr/>
        <p:txBody>
          <a:bodyPr/>
          <a:lstStyle/>
          <a:p>
            <a:r>
              <a:rPr lang="en-US" dirty="0" smtClean="0"/>
              <a:t>Technology / Technology stack</a:t>
            </a:r>
          </a:p>
          <a:p>
            <a:endParaRPr lang="en-US" dirty="0" smtClean="0"/>
          </a:p>
          <a:p>
            <a:r>
              <a:rPr lang="en-US" dirty="0" smtClean="0"/>
              <a:t>Platform / Tool(s)</a:t>
            </a:r>
          </a:p>
          <a:p>
            <a:endParaRPr lang="en-US" dirty="0" smtClean="0"/>
          </a:p>
          <a:p>
            <a:r>
              <a:rPr lang="en-US" dirty="0" smtClean="0"/>
              <a:t>Data</a:t>
            </a:r>
          </a:p>
          <a:p>
            <a:endParaRPr lang="en-US" dirty="0" smtClean="0"/>
          </a:p>
          <a:p>
            <a:r>
              <a:rPr lang="en-US" dirty="0" smtClean="0"/>
              <a:t>Expertise</a:t>
            </a:r>
            <a:endParaRPr lang="en-US" dirty="0"/>
          </a:p>
        </p:txBody>
      </p:sp>
    </p:spTree>
    <p:extLst>
      <p:ext uri="{BB962C8B-B14F-4D97-AF65-F5344CB8AC3E}">
        <p14:creationId xmlns:p14="http://schemas.microsoft.com/office/powerpoint/2010/main" val="9785616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we need to practice it?</a:t>
            </a:r>
            <a:endParaRPr lang="en-US" dirty="0"/>
          </a:p>
        </p:txBody>
      </p:sp>
      <p:sp>
        <p:nvSpPr>
          <p:cNvPr id="3" name="Content Placeholder 2"/>
          <p:cNvSpPr>
            <a:spLocks noGrp="1"/>
          </p:cNvSpPr>
          <p:nvPr>
            <p:ph idx="1"/>
          </p:nvPr>
        </p:nvSpPr>
        <p:spPr/>
        <p:txBody>
          <a:bodyPr>
            <a:normAutofit lnSpcReduction="10000"/>
          </a:bodyPr>
          <a:lstStyle/>
          <a:p>
            <a:r>
              <a:rPr lang="en-US" dirty="0" smtClean="0"/>
              <a:t>Technology / Technology stack</a:t>
            </a:r>
          </a:p>
          <a:p>
            <a:pPr lvl="1"/>
            <a:r>
              <a:rPr lang="en-US" dirty="0" smtClean="0">
                <a:solidFill>
                  <a:schemeClr val="accent2">
                    <a:lumMod val="75000"/>
                  </a:schemeClr>
                </a:solidFill>
              </a:rPr>
              <a:t>Spark</a:t>
            </a:r>
          </a:p>
          <a:p>
            <a:pPr lvl="1"/>
            <a:endParaRPr lang="en-US" dirty="0" smtClean="0"/>
          </a:p>
          <a:p>
            <a:r>
              <a:rPr lang="en-US" dirty="0" smtClean="0"/>
              <a:t>Platform / Tool(s)</a:t>
            </a:r>
          </a:p>
          <a:p>
            <a:pPr lvl="1"/>
            <a:r>
              <a:rPr lang="en-US" dirty="0" smtClean="0">
                <a:solidFill>
                  <a:schemeClr val="accent2">
                    <a:lumMod val="75000"/>
                  </a:schemeClr>
                </a:solidFill>
              </a:rPr>
              <a:t>Data Science Experience (contains the set of tools useful for a team)</a:t>
            </a:r>
          </a:p>
          <a:p>
            <a:pPr lvl="1"/>
            <a:endParaRPr lang="en-US" dirty="0" smtClean="0"/>
          </a:p>
          <a:p>
            <a:r>
              <a:rPr lang="en-US" dirty="0" smtClean="0"/>
              <a:t>Data</a:t>
            </a:r>
          </a:p>
          <a:p>
            <a:pPr lvl="1"/>
            <a:r>
              <a:rPr lang="en-US" dirty="0" smtClean="0">
                <a:solidFill>
                  <a:schemeClr val="accent2">
                    <a:lumMod val="75000"/>
                  </a:schemeClr>
                </a:solidFill>
              </a:rPr>
              <a:t>Data Connect </a:t>
            </a:r>
          </a:p>
          <a:p>
            <a:pPr lvl="1"/>
            <a:endParaRPr lang="en-US" dirty="0" smtClean="0"/>
          </a:p>
          <a:p>
            <a:r>
              <a:rPr lang="en-US" dirty="0" smtClean="0"/>
              <a:t>Expertise</a:t>
            </a:r>
          </a:p>
          <a:p>
            <a:pPr lvl="1"/>
            <a:r>
              <a:rPr lang="en-US" dirty="0" smtClean="0">
                <a:solidFill>
                  <a:schemeClr val="accent2">
                    <a:lumMod val="75000"/>
                  </a:schemeClr>
                </a:solidFill>
              </a:rPr>
              <a:t>Hands on Labs</a:t>
            </a:r>
            <a:endParaRPr lang="en-US" dirty="0">
              <a:solidFill>
                <a:schemeClr val="accent2">
                  <a:lumMod val="75000"/>
                </a:schemeClr>
              </a:solidFill>
            </a:endParaRPr>
          </a:p>
        </p:txBody>
      </p:sp>
    </p:spTree>
    <p:extLst>
      <p:ext uri="{BB962C8B-B14F-4D97-AF65-F5344CB8AC3E}">
        <p14:creationId xmlns:p14="http://schemas.microsoft.com/office/powerpoint/2010/main" val="19965948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93370" y="2685143"/>
            <a:ext cx="9960429" cy="3491820"/>
          </a:xfrm>
        </p:spPr>
        <p:txBody>
          <a:bodyPr/>
          <a:lstStyle/>
          <a:p>
            <a:r>
              <a:rPr lang="en-US" dirty="0" smtClean="0"/>
              <a:t>What is spark?</a:t>
            </a:r>
          </a:p>
          <a:p>
            <a:r>
              <a:rPr lang="en-US" dirty="0" smtClean="0"/>
              <a:t>Why spark?</a:t>
            </a:r>
          </a:p>
          <a:p>
            <a:r>
              <a:rPr lang="en-US" dirty="0" smtClean="0"/>
              <a:t>IBM’s contributions</a:t>
            </a:r>
          </a:p>
          <a:p>
            <a:r>
              <a:rPr lang="en-US" dirty="0" smtClean="0"/>
              <a:t>Spark Internals</a:t>
            </a: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3757" y="2087355"/>
            <a:ext cx="3530599" cy="1877978"/>
          </a:xfrm>
          <a:prstGeom prst="rect">
            <a:avLst/>
          </a:prstGeom>
        </p:spPr>
      </p:pic>
      <p:sp>
        <p:nvSpPr>
          <p:cNvPr id="6" name="TextBox 5"/>
          <p:cNvSpPr txBox="1"/>
          <p:nvPr/>
        </p:nvSpPr>
        <p:spPr>
          <a:xfrm>
            <a:off x="1262743" y="783771"/>
            <a:ext cx="9173028" cy="584775"/>
          </a:xfrm>
          <a:prstGeom prst="rect">
            <a:avLst/>
          </a:prstGeom>
          <a:noFill/>
        </p:spPr>
        <p:txBody>
          <a:bodyPr wrap="square" rtlCol="0">
            <a:spAutoFit/>
          </a:bodyPr>
          <a:lstStyle/>
          <a:p>
            <a:r>
              <a:rPr lang="en-US" sz="3200" b="1" dirty="0" smtClean="0"/>
              <a:t>Technology</a:t>
            </a:r>
            <a:endParaRPr lang="en-US" sz="3200" b="1" dirty="0"/>
          </a:p>
        </p:txBody>
      </p:sp>
    </p:spTree>
    <p:extLst>
      <p:ext uri="{BB962C8B-B14F-4D97-AF65-F5344CB8AC3E}">
        <p14:creationId xmlns:p14="http://schemas.microsoft.com/office/powerpoint/2010/main" val="122363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019300" y="2193926"/>
            <a:ext cx="3556000" cy="1851025"/>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5" name="object 5"/>
          <p:cNvSpPr txBox="1"/>
          <p:nvPr/>
        </p:nvSpPr>
        <p:spPr>
          <a:xfrm>
            <a:off x="3576002" y="1962151"/>
            <a:ext cx="6820534" cy="4293098"/>
          </a:xfrm>
          <a:prstGeom prst="rect">
            <a:avLst/>
          </a:prstGeom>
        </p:spPr>
        <p:txBody>
          <a:bodyPr vert="horz" wrap="square" lIns="0" tIns="0" rIns="0" bIns="0" rtlCol="0">
            <a:spAutoFit/>
          </a:bodyPr>
          <a:lstStyle/>
          <a:p>
            <a:pPr marL="2023110" algn="ctr"/>
            <a:r>
              <a:rPr sz="2800" dirty="0">
                <a:solidFill>
                  <a:srgbClr val="4B4B4B"/>
                </a:solidFill>
                <a:cs typeface="Arial"/>
              </a:rPr>
              <a:t>Spark is an </a:t>
            </a:r>
            <a:r>
              <a:rPr sz="2800" b="1" spc="-5" dirty="0">
                <a:solidFill>
                  <a:srgbClr val="4B4B4B"/>
                </a:solidFill>
                <a:cs typeface="Arial"/>
              </a:rPr>
              <a:t>open</a:t>
            </a:r>
            <a:r>
              <a:rPr sz="2800" b="1" spc="-100" dirty="0">
                <a:solidFill>
                  <a:srgbClr val="4B4B4B"/>
                </a:solidFill>
                <a:cs typeface="Arial"/>
              </a:rPr>
              <a:t> </a:t>
            </a:r>
            <a:r>
              <a:rPr sz="2800" dirty="0">
                <a:solidFill>
                  <a:srgbClr val="4B4B4B"/>
                </a:solidFill>
                <a:cs typeface="Arial"/>
              </a:rPr>
              <a:t>source</a:t>
            </a:r>
            <a:endParaRPr sz="2800" dirty="0">
              <a:solidFill>
                <a:prstClr val="black"/>
              </a:solidFill>
              <a:cs typeface="Arial"/>
            </a:endParaRPr>
          </a:p>
          <a:p>
            <a:pPr marL="2449195" marR="509905" indent="1082040">
              <a:lnSpc>
                <a:spcPct val="118600"/>
              </a:lnSpc>
              <a:spcBef>
                <a:spcPts val="20"/>
              </a:spcBef>
            </a:pPr>
            <a:r>
              <a:rPr sz="2800" b="1" spc="-5" dirty="0">
                <a:solidFill>
                  <a:srgbClr val="4B4B4B"/>
                </a:solidFill>
                <a:cs typeface="Arial"/>
              </a:rPr>
              <a:t>in-memory  application </a:t>
            </a:r>
            <a:r>
              <a:rPr sz="2800" dirty="0">
                <a:solidFill>
                  <a:srgbClr val="4B4B4B"/>
                </a:solidFill>
                <a:cs typeface="Arial"/>
              </a:rPr>
              <a:t>framework</a:t>
            </a:r>
            <a:r>
              <a:rPr sz="2800" spc="-55" dirty="0">
                <a:solidFill>
                  <a:srgbClr val="4B4B4B"/>
                </a:solidFill>
                <a:cs typeface="Arial"/>
              </a:rPr>
              <a:t> </a:t>
            </a:r>
            <a:r>
              <a:rPr sz="2800" dirty="0">
                <a:solidFill>
                  <a:srgbClr val="4B4B4B"/>
                </a:solidFill>
                <a:cs typeface="Arial"/>
              </a:rPr>
              <a:t>for</a:t>
            </a:r>
            <a:endParaRPr sz="2800" dirty="0">
              <a:solidFill>
                <a:prstClr val="black"/>
              </a:solidFill>
              <a:cs typeface="Arial"/>
            </a:endParaRPr>
          </a:p>
          <a:p>
            <a:pPr marL="2023110" algn="ctr">
              <a:spcBef>
                <a:spcPts val="680"/>
              </a:spcBef>
            </a:pPr>
            <a:r>
              <a:rPr sz="2800" b="1" spc="-5" dirty="0">
                <a:solidFill>
                  <a:srgbClr val="4B4B4B"/>
                </a:solidFill>
                <a:cs typeface="Arial"/>
              </a:rPr>
              <a:t>distributed </a:t>
            </a:r>
            <a:r>
              <a:rPr sz="2800" dirty="0">
                <a:solidFill>
                  <a:srgbClr val="4B4B4B"/>
                </a:solidFill>
                <a:cs typeface="Arial"/>
              </a:rPr>
              <a:t>data processing</a:t>
            </a:r>
            <a:r>
              <a:rPr sz="2800" spc="-55" dirty="0">
                <a:solidFill>
                  <a:srgbClr val="4B4B4B"/>
                </a:solidFill>
                <a:cs typeface="Arial"/>
              </a:rPr>
              <a:t> </a:t>
            </a:r>
            <a:r>
              <a:rPr sz="2800" dirty="0">
                <a:solidFill>
                  <a:srgbClr val="4B4B4B"/>
                </a:solidFill>
                <a:cs typeface="Arial"/>
              </a:rPr>
              <a:t>and</a:t>
            </a:r>
            <a:endParaRPr sz="2800" dirty="0">
              <a:solidFill>
                <a:prstClr val="black"/>
              </a:solidFill>
              <a:cs typeface="Arial"/>
            </a:endParaRPr>
          </a:p>
          <a:p>
            <a:pPr marL="2023110" algn="ctr">
              <a:spcBef>
                <a:spcPts val="580"/>
              </a:spcBef>
            </a:pPr>
            <a:r>
              <a:rPr sz="2800" b="1" dirty="0">
                <a:solidFill>
                  <a:srgbClr val="4B4B4B"/>
                </a:solidFill>
                <a:cs typeface="Arial"/>
              </a:rPr>
              <a:t>iterative</a:t>
            </a:r>
            <a:r>
              <a:rPr sz="2800" b="1" spc="-105" dirty="0">
                <a:solidFill>
                  <a:srgbClr val="4B4B4B"/>
                </a:solidFill>
                <a:cs typeface="Arial"/>
              </a:rPr>
              <a:t> </a:t>
            </a:r>
            <a:r>
              <a:rPr sz="2800" dirty="0">
                <a:solidFill>
                  <a:srgbClr val="4B4B4B"/>
                </a:solidFill>
                <a:cs typeface="Arial"/>
              </a:rPr>
              <a:t>analysis</a:t>
            </a:r>
            <a:endParaRPr sz="2800" dirty="0">
              <a:solidFill>
                <a:prstClr val="black"/>
              </a:solidFill>
              <a:cs typeface="Arial"/>
            </a:endParaRPr>
          </a:p>
          <a:p>
            <a:pPr marL="2512060">
              <a:spcBef>
                <a:spcPts val="580"/>
              </a:spcBef>
            </a:pPr>
            <a:r>
              <a:rPr sz="2800" spc="-5" dirty="0">
                <a:solidFill>
                  <a:srgbClr val="4B4B4B"/>
                </a:solidFill>
                <a:cs typeface="Arial"/>
              </a:rPr>
              <a:t>on </a:t>
            </a:r>
            <a:r>
              <a:rPr sz="2800" b="1" dirty="0">
                <a:solidFill>
                  <a:srgbClr val="4B4B4B"/>
                </a:solidFill>
                <a:cs typeface="Arial"/>
              </a:rPr>
              <a:t>massive </a:t>
            </a:r>
            <a:r>
              <a:rPr sz="2800" dirty="0">
                <a:solidFill>
                  <a:srgbClr val="4B4B4B"/>
                </a:solidFill>
                <a:cs typeface="Arial"/>
              </a:rPr>
              <a:t>data</a:t>
            </a:r>
            <a:r>
              <a:rPr sz="2800" spc="-95" dirty="0">
                <a:solidFill>
                  <a:srgbClr val="4B4B4B"/>
                </a:solidFill>
                <a:cs typeface="Arial"/>
              </a:rPr>
              <a:t> </a:t>
            </a:r>
            <a:r>
              <a:rPr sz="2800" dirty="0">
                <a:solidFill>
                  <a:srgbClr val="4B4B4B"/>
                </a:solidFill>
                <a:cs typeface="Arial"/>
              </a:rPr>
              <a:t>volumes</a:t>
            </a:r>
            <a:endParaRPr sz="2800" dirty="0">
              <a:solidFill>
                <a:prstClr val="black"/>
              </a:solidFill>
              <a:cs typeface="Arial"/>
            </a:endParaRPr>
          </a:p>
          <a:p>
            <a:endParaRPr sz="2800" dirty="0">
              <a:solidFill>
                <a:prstClr val="black"/>
              </a:solidFill>
              <a:cs typeface="Times New Roman"/>
            </a:endParaRPr>
          </a:p>
          <a:p>
            <a:pPr>
              <a:spcBef>
                <a:spcPts val="30"/>
              </a:spcBef>
            </a:pPr>
            <a:endParaRPr sz="3050" dirty="0">
              <a:solidFill>
                <a:prstClr val="black"/>
              </a:solidFill>
              <a:latin typeface="Times New Roman"/>
              <a:cs typeface="Times New Roman"/>
            </a:endParaRPr>
          </a:p>
          <a:p>
            <a:pPr marL="12700"/>
            <a:r>
              <a:rPr sz="2600" b="1" spc="-5" dirty="0">
                <a:solidFill>
                  <a:srgbClr val="4B4B4B"/>
                </a:solidFill>
                <a:latin typeface="MS PGothic"/>
                <a:cs typeface="MS PGothic"/>
              </a:rPr>
              <a:t>“</a:t>
            </a:r>
            <a:r>
              <a:rPr sz="2600" b="1" spc="-5" dirty="0">
                <a:solidFill>
                  <a:srgbClr val="2DA4FF"/>
                </a:solidFill>
                <a:latin typeface="Arial"/>
                <a:cs typeface="Arial"/>
              </a:rPr>
              <a:t>Analytic Operating</a:t>
            </a:r>
            <a:r>
              <a:rPr sz="2600" b="1" spc="-20" dirty="0">
                <a:solidFill>
                  <a:srgbClr val="2DA4FF"/>
                </a:solidFill>
                <a:latin typeface="Arial"/>
                <a:cs typeface="Arial"/>
              </a:rPr>
              <a:t> </a:t>
            </a:r>
            <a:r>
              <a:rPr sz="2600" b="1" spc="-5" dirty="0">
                <a:solidFill>
                  <a:srgbClr val="2DA4FF"/>
                </a:solidFill>
                <a:latin typeface="Arial"/>
                <a:cs typeface="Arial"/>
              </a:rPr>
              <a:t>System</a:t>
            </a:r>
            <a:r>
              <a:rPr sz="2600" b="1" spc="-5" dirty="0">
                <a:solidFill>
                  <a:srgbClr val="4B4B4B"/>
                </a:solidFill>
                <a:latin typeface="MS PGothic"/>
                <a:cs typeface="MS PGothic"/>
              </a:rPr>
              <a:t>”</a:t>
            </a:r>
            <a:endParaRPr sz="2600" dirty="0">
              <a:solidFill>
                <a:prstClr val="black"/>
              </a:solidFill>
              <a:latin typeface="MS PGothic"/>
              <a:cs typeface="MS PGothic"/>
            </a:endParaRPr>
          </a:p>
        </p:txBody>
      </p:sp>
    </p:spTree>
    <p:extLst>
      <p:ext uri="{BB962C8B-B14F-4D97-AF65-F5344CB8AC3E}">
        <p14:creationId xmlns:p14="http://schemas.microsoft.com/office/powerpoint/2010/main" val="14882630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015999" y="545894"/>
            <a:ext cx="10176933" cy="795089"/>
          </a:xfrm>
          <a:prstGeom prst="rect">
            <a:avLst/>
          </a:prstGeom>
        </p:spPr>
        <p:txBody>
          <a:bodyPr vert="horz" wrap="square" lIns="0" tIns="0" rIns="0" bIns="0" rtlCol="0">
            <a:spAutoFit/>
          </a:bodyPr>
          <a:lstStyle/>
          <a:p>
            <a:pPr marL="12700" marR="5080">
              <a:lnSpc>
                <a:spcPts val="3100"/>
              </a:lnSpc>
            </a:pPr>
            <a:r>
              <a:rPr sz="4000" spc="-5" dirty="0"/>
              <a:t>Spark </a:t>
            </a:r>
            <a:r>
              <a:rPr sz="4000" dirty="0"/>
              <a:t>is </a:t>
            </a:r>
            <a:r>
              <a:rPr sz="4000" spc="-5" dirty="0"/>
              <a:t>new, but evolving quickly and has gained  tremendous traction </a:t>
            </a:r>
            <a:r>
              <a:rPr sz="4000" dirty="0"/>
              <a:t>in a </a:t>
            </a:r>
            <a:r>
              <a:rPr sz="4000" spc="-5" dirty="0"/>
              <a:t>short amount of </a:t>
            </a:r>
            <a:r>
              <a:rPr sz="4000" dirty="0"/>
              <a:t>time</a:t>
            </a:r>
          </a:p>
        </p:txBody>
      </p:sp>
      <p:sp>
        <p:nvSpPr>
          <p:cNvPr id="4" name="object 4"/>
          <p:cNvSpPr txBox="1"/>
          <p:nvPr/>
        </p:nvSpPr>
        <p:spPr>
          <a:xfrm>
            <a:off x="1778000" y="1873885"/>
            <a:ext cx="2804160" cy="494030"/>
          </a:xfrm>
          <a:prstGeom prst="rect">
            <a:avLst/>
          </a:prstGeom>
        </p:spPr>
        <p:txBody>
          <a:bodyPr vert="horz" wrap="square" lIns="0" tIns="0" rIns="0" bIns="0" rtlCol="0">
            <a:spAutoFit/>
          </a:bodyPr>
          <a:lstStyle/>
          <a:p>
            <a:pPr marL="12700" marR="5080">
              <a:lnSpc>
                <a:spcPts val="1900"/>
              </a:lnSpc>
            </a:pPr>
            <a:r>
              <a:rPr sz="1600" dirty="0">
                <a:latin typeface="Arial"/>
                <a:cs typeface="Arial"/>
              </a:rPr>
              <a:t>Spark is one of the most</a:t>
            </a:r>
            <a:r>
              <a:rPr sz="1600" spc="-110" dirty="0">
                <a:latin typeface="Arial"/>
                <a:cs typeface="Arial"/>
              </a:rPr>
              <a:t> </a:t>
            </a:r>
            <a:r>
              <a:rPr sz="1600" dirty="0">
                <a:latin typeface="Arial"/>
                <a:cs typeface="Arial"/>
              </a:rPr>
              <a:t>active  open source</a:t>
            </a:r>
            <a:r>
              <a:rPr sz="1600" spc="-100" dirty="0">
                <a:latin typeface="Arial"/>
                <a:cs typeface="Arial"/>
              </a:rPr>
              <a:t> </a:t>
            </a:r>
            <a:r>
              <a:rPr sz="1600" dirty="0">
                <a:latin typeface="Arial"/>
                <a:cs typeface="Arial"/>
              </a:rPr>
              <a:t>projects</a:t>
            </a:r>
            <a:endParaRPr sz="1600">
              <a:latin typeface="Arial"/>
              <a:cs typeface="Arial"/>
            </a:endParaRPr>
          </a:p>
        </p:txBody>
      </p:sp>
      <p:sp>
        <p:nvSpPr>
          <p:cNvPr id="5" name="object 5"/>
          <p:cNvSpPr txBox="1"/>
          <p:nvPr/>
        </p:nvSpPr>
        <p:spPr>
          <a:xfrm>
            <a:off x="4838701" y="1863726"/>
            <a:ext cx="3109595" cy="246221"/>
          </a:xfrm>
          <a:prstGeom prst="rect">
            <a:avLst/>
          </a:prstGeom>
        </p:spPr>
        <p:txBody>
          <a:bodyPr vert="horz" wrap="square" lIns="0" tIns="0" rIns="0" bIns="0" rtlCol="0">
            <a:spAutoFit/>
          </a:bodyPr>
          <a:lstStyle/>
          <a:p>
            <a:pPr marL="12700"/>
            <a:r>
              <a:rPr sz="1600" dirty="0">
                <a:latin typeface="Arial"/>
                <a:cs typeface="Arial"/>
              </a:rPr>
              <a:t>Hadoop vs Spark (Google</a:t>
            </a:r>
            <a:r>
              <a:rPr sz="1600" spc="-120" dirty="0">
                <a:latin typeface="Arial"/>
                <a:cs typeface="Arial"/>
              </a:rPr>
              <a:t> </a:t>
            </a:r>
            <a:r>
              <a:rPr sz="1600" spc="-10" dirty="0">
                <a:latin typeface="Arial"/>
                <a:cs typeface="Arial"/>
              </a:rPr>
              <a:t>Trends)</a:t>
            </a:r>
            <a:endParaRPr sz="1600">
              <a:latin typeface="Arial"/>
              <a:cs typeface="Arial"/>
            </a:endParaRPr>
          </a:p>
        </p:txBody>
      </p:sp>
      <p:sp>
        <p:nvSpPr>
          <p:cNvPr id="6" name="object 6"/>
          <p:cNvSpPr txBox="1"/>
          <p:nvPr/>
        </p:nvSpPr>
        <p:spPr>
          <a:xfrm>
            <a:off x="4857751" y="4208463"/>
            <a:ext cx="2872105" cy="246221"/>
          </a:xfrm>
          <a:prstGeom prst="rect">
            <a:avLst/>
          </a:prstGeom>
        </p:spPr>
        <p:txBody>
          <a:bodyPr vert="horz" wrap="square" lIns="0" tIns="0" rIns="0" bIns="0" rtlCol="0">
            <a:spAutoFit/>
          </a:bodyPr>
          <a:lstStyle/>
          <a:p>
            <a:pPr marL="12700"/>
            <a:r>
              <a:rPr sz="1600" dirty="0">
                <a:latin typeface="Arial"/>
                <a:cs typeface="Arial"/>
              </a:rPr>
              <a:t>Spark Job </a:t>
            </a:r>
            <a:r>
              <a:rPr sz="1600" spc="-10" dirty="0">
                <a:latin typeface="Arial"/>
                <a:cs typeface="Arial"/>
              </a:rPr>
              <a:t>Trends</a:t>
            </a:r>
            <a:r>
              <a:rPr sz="1600" spc="-130" dirty="0">
                <a:latin typeface="Arial"/>
                <a:cs typeface="Arial"/>
              </a:rPr>
              <a:t> </a:t>
            </a:r>
            <a:r>
              <a:rPr sz="1600" dirty="0">
                <a:latin typeface="Arial"/>
                <a:cs typeface="Arial"/>
              </a:rPr>
              <a:t>(Indeed.com)</a:t>
            </a:r>
            <a:endParaRPr sz="1600">
              <a:latin typeface="Arial"/>
              <a:cs typeface="Arial"/>
            </a:endParaRPr>
          </a:p>
        </p:txBody>
      </p:sp>
      <p:sp>
        <p:nvSpPr>
          <p:cNvPr id="7" name="object 7"/>
          <p:cNvSpPr/>
          <p:nvPr/>
        </p:nvSpPr>
        <p:spPr>
          <a:xfrm>
            <a:off x="4870451" y="4476750"/>
            <a:ext cx="5464175" cy="1733550"/>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1768476" y="2438400"/>
            <a:ext cx="2935287" cy="3916362"/>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4703763" y="2190750"/>
            <a:ext cx="5508625" cy="1916112"/>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0582726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292779"/>
            <a:ext cx="10375232" cy="609398"/>
          </a:xfrm>
          <a:prstGeom prst="rect">
            <a:avLst/>
          </a:prstGeom>
        </p:spPr>
        <p:txBody>
          <a:bodyPr vert="horz" wrap="square" lIns="0" tIns="0" rIns="0" bIns="0" rtlCol="0">
            <a:spAutoFit/>
          </a:bodyPr>
          <a:lstStyle/>
          <a:p>
            <a:pPr marL="112395"/>
            <a:r>
              <a:rPr dirty="0"/>
              <a:t>Key </a:t>
            </a:r>
            <a:r>
              <a:rPr spc="-5" dirty="0"/>
              <a:t>reasons for interest </a:t>
            </a:r>
            <a:r>
              <a:rPr dirty="0"/>
              <a:t>in</a:t>
            </a:r>
            <a:r>
              <a:rPr spc="-5" dirty="0"/>
              <a:t> Spark</a:t>
            </a:r>
          </a:p>
        </p:txBody>
      </p:sp>
      <p:sp>
        <p:nvSpPr>
          <p:cNvPr id="3" name="object 3"/>
          <p:cNvSpPr/>
          <p:nvPr/>
        </p:nvSpPr>
        <p:spPr>
          <a:xfrm>
            <a:off x="4865714" y="1184565"/>
            <a:ext cx="444731" cy="444731"/>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4" name="object 4"/>
          <p:cNvSpPr/>
          <p:nvPr/>
        </p:nvSpPr>
        <p:spPr>
          <a:xfrm>
            <a:off x="4914900" y="1219200"/>
            <a:ext cx="342900" cy="330200"/>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5" name="object 5"/>
          <p:cNvSpPr/>
          <p:nvPr/>
        </p:nvSpPr>
        <p:spPr>
          <a:xfrm>
            <a:off x="4914900" y="1219199"/>
            <a:ext cx="342900" cy="330200"/>
          </a:xfrm>
          <a:custGeom>
            <a:avLst/>
            <a:gdLst/>
            <a:ahLst/>
            <a:cxnLst/>
            <a:rect l="l" t="t" r="r" b="b"/>
            <a:pathLst>
              <a:path w="342900" h="330200">
                <a:moveTo>
                  <a:pt x="0" y="82549"/>
                </a:moveTo>
                <a:lnTo>
                  <a:pt x="177799" y="82549"/>
                </a:lnTo>
                <a:lnTo>
                  <a:pt x="177799" y="0"/>
                </a:lnTo>
                <a:lnTo>
                  <a:pt x="342899" y="165099"/>
                </a:lnTo>
                <a:lnTo>
                  <a:pt x="177799" y="330199"/>
                </a:lnTo>
                <a:lnTo>
                  <a:pt x="177799" y="247649"/>
                </a:lnTo>
                <a:lnTo>
                  <a:pt x="0" y="247649"/>
                </a:lnTo>
                <a:lnTo>
                  <a:pt x="0" y="82549"/>
                </a:lnTo>
                <a:close/>
              </a:path>
            </a:pathLst>
          </a:custGeom>
          <a:ln w="9524">
            <a:solidFill>
              <a:srgbClr val="009AE1"/>
            </a:solidFill>
          </a:ln>
        </p:spPr>
        <p:txBody>
          <a:bodyPr wrap="square" lIns="0" tIns="0" rIns="0" bIns="0" rtlCol="0"/>
          <a:lstStyle/>
          <a:p>
            <a:endParaRPr>
              <a:solidFill>
                <a:prstClr val="black"/>
              </a:solidFill>
            </a:endParaRPr>
          </a:p>
        </p:txBody>
      </p:sp>
      <p:sp>
        <p:nvSpPr>
          <p:cNvPr id="6" name="object 6"/>
          <p:cNvSpPr txBox="1"/>
          <p:nvPr/>
        </p:nvSpPr>
        <p:spPr>
          <a:xfrm>
            <a:off x="1964055" y="1212216"/>
            <a:ext cx="1516380" cy="1315745"/>
          </a:xfrm>
          <a:prstGeom prst="rect">
            <a:avLst/>
          </a:prstGeom>
        </p:spPr>
        <p:txBody>
          <a:bodyPr vert="horz" wrap="square" lIns="0" tIns="0" rIns="0" bIns="0" rtlCol="0">
            <a:spAutoFit/>
          </a:bodyPr>
          <a:lstStyle/>
          <a:p>
            <a:pPr marL="12700"/>
            <a:r>
              <a:rPr sz="2200" b="1" dirty="0">
                <a:solidFill>
                  <a:prstClr val="black"/>
                </a:solidFill>
                <a:latin typeface="Arial"/>
                <a:cs typeface="Arial"/>
              </a:rPr>
              <a:t>Performant</a:t>
            </a:r>
            <a:endParaRPr sz="2200">
              <a:solidFill>
                <a:prstClr val="black"/>
              </a:solidFill>
              <a:latin typeface="Arial"/>
              <a:cs typeface="Arial"/>
            </a:endParaRPr>
          </a:p>
          <a:p>
            <a:endParaRPr sz="2200">
              <a:solidFill>
                <a:prstClr val="black"/>
              </a:solidFill>
              <a:latin typeface="Times New Roman"/>
              <a:cs typeface="Times New Roman"/>
            </a:endParaRPr>
          </a:p>
          <a:p>
            <a:pPr>
              <a:spcBef>
                <a:spcPts val="25"/>
              </a:spcBef>
            </a:pPr>
            <a:endParaRPr sz="1950">
              <a:solidFill>
                <a:prstClr val="black"/>
              </a:solidFill>
              <a:latin typeface="Times New Roman"/>
              <a:cs typeface="Times New Roman"/>
            </a:endParaRPr>
          </a:p>
          <a:p>
            <a:pPr marL="12700"/>
            <a:r>
              <a:rPr sz="2200" b="1" dirty="0">
                <a:solidFill>
                  <a:prstClr val="black"/>
                </a:solidFill>
                <a:latin typeface="Arial"/>
                <a:cs typeface="Arial"/>
              </a:rPr>
              <a:t>Productive</a:t>
            </a:r>
            <a:endParaRPr sz="2200">
              <a:solidFill>
                <a:prstClr val="black"/>
              </a:solidFill>
              <a:latin typeface="Arial"/>
              <a:cs typeface="Arial"/>
            </a:endParaRPr>
          </a:p>
        </p:txBody>
      </p:sp>
      <p:sp>
        <p:nvSpPr>
          <p:cNvPr id="7" name="object 7"/>
          <p:cNvSpPr/>
          <p:nvPr/>
        </p:nvSpPr>
        <p:spPr>
          <a:xfrm>
            <a:off x="4865714" y="2128061"/>
            <a:ext cx="444731" cy="444731"/>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4914900" y="2162175"/>
            <a:ext cx="342900" cy="330200"/>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9" name="object 9"/>
          <p:cNvSpPr/>
          <p:nvPr/>
        </p:nvSpPr>
        <p:spPr>
          <a:xfrm>
            <a:off x="4914900" y="2162175"/>
            <a:ext cx="342900" cy="330200"/>
          </a:xfrm>
          <a:custGeom>
            <a:avLst/>
            <a:gdLst/>
            <a:ahLst/>
            <a:cxnLst/>
            <a:rect l="l" t="t" r="r" b="b"/>
            <a:pathLst>
              <a:path w="342900" h="330200">
                <a:moveTo>
                  <a:pt x="0" y="82549"/>
                </a:moveTo>
                <a:lnTo>
                  <a:pt x="177799" y="82549"/>
                </a:lnTo>
                <a:lnTo>
                  <a:pt x="177799" y="0"/>
                </a:lnTo>
                <a:lnTo>
                  <a:pt x="342899" y="165099"/>
                </a:lnTo>
                <a:lnTo>
                  <a:pt x="177799" y="330199"/>
                </a:lnTo>
                <a:lnTo>
                  <a:pt x="177799" y="247649"/>
                </a:lnTo>
                <a:lnTo>
                  <a:pt x="0" y="247649"/>
                </a:lnTo>
                <a:lnTo>
                  <a:pt x="0" y="82549"/>
                </a:lnTo>
                <a:close/>
              </a:path>
            </a:pathLst>
          </a:custGeom>
          <a:ln w="9524">
            <a:solidFill>
              <a:srgbClr val="009AE1"/>
            </a:solidFill>
          </a:ln>
        </p:spPr>
        <p:txBody>
          <a:bodyPr wrap="square" lIns="0" tIns="0" rIns="0" bIns="0" rtlCol="0"/>
          <a:lstStyle/>
          <a:p>
            <a:endParaRPr>
              <a:solidFill>
                <a:prstClr val="black"/>
              </a:solidFill>
            </a:endParaRPr>
          </a:p>
        </p:txBody>
      </p:sp>
      <p:sp>
        <p:nvSpPr>
          <p:cNvPr id="10" name="object 10"/>
          <p:cNvSpPr/>
          <p:nvPr/>
        </p:nvSpPr>
        <p:spPr>
          <a:xfrm>
            <a:off x="4865714" y="4555374"/>
            <a:ext cx="444731" cy="444731"/>
          </a:xfrm>
          <a:prstGeom prst="rect">
            <a:avLst/>
          </a:prstGeom>
          <a:blipFill>
            <a:blip r:embed="rId6" cstate="print"/>
            <a:stretch>
              <a:fillRect/>
            </a:stretch>
          </a:blipFill>
        </p:spPr>
        <p:txBody>
          <a:bodyPr wrap="square" lIns="0" tIns="0" rIns="0" bIns="0" rtlCol="0"/>
          <a:lstStyle/>
          <a:p>
            <a:endParaRPr>
              <a:solidFill>
                <a:prstClr val="black"/>
              </a:solidFill>
            </a:endParaRPr>
          </a:p>
        </p:txBody>
      </p:sp>
      <p:sp>
        <p:nvSpPr>
          <p:cNvPr id="11" name="object 11"/>
          <p:cNvSpPr/>
          <p:nvPr/>
        </p:nvSpPr>
        <p:spPr>
          <a:xfrm>
            <a:off x="4914900" y="4589462"/>
            <a:ext cx="342900" cy="330200"/>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12" name="object 12"/>
          <p:cNvSpPr/>
          <p:nvPr/>
        </p:nvSpPr>
        <p:spPr>
          <a:xfrm>
            <a:off x="4914900" y="4589462"/>
            <a:ext cx="342900" cy="330200"/>
          </a:xfrm>
          <a:custGeom>
            <a:avLst/>
            <a:gdLst/>
            <a:ahLst/>
            <a:cxnLst/>
            <a:rect l="l" t="t" r="r" b="b"/>
            <a:pathLst>
              <a:path w="342900" h="330200">
                <a:moveTo>
                  <a:pt x="0" y="82549"/>
                </a:moveTo>
                <a:lnTo>
                  <a:pt x="177799" y="82549"/>
                </a:lnTo>
                <a:lnTo>
                  <a:pt x="177799" y="0"/>
                </a:lnTo>
                <a:lnTo>
                  <a:pt x="342899" y="165099"/>
                </a:lnTo>
                <a:lnTo>
                  <a:pt x="177799" y="330199"/>
                </a:lnTo>
                <a:lnTo>
                  <a:pt x="177799" y="247649"/>
                </a:lnTo>
                <a:lnTo>
                  <a:pt x="0" y="247649"/>
                </a:lnTo>
                <a:lnTo>
                  <a:pt x="0" y="82549"/>
                </a:lnTo>
                <a:close/>
              </a:path>
            </a:pathLst>
          </a:custGeom>
          <a:ln w="9524">
            <a:solidFill>
              <a:srgbClr val="009AE1"/>
            </a:solidFill>
          </a:ln>
        </p:spPr>
        <p:txBody>
          <a:bodyPr wrap="square" lIns="0" tIns="0" rIns="0" bIns="0" rtlCol="0"/>
          <a:lstStyle/>
          <a:p>
            <a:endParaRPr>
              <a:solidFill>
                <a:prstClr val="black"/>
              </a:solidFill>
            </a:endParaRPr>
          </a:p>
        </p:txBody>
      </p:sp>
      <p:sp>
        <p:nvSpPr>
          <p:cNvPr id="13" name="object 13"/>
          <p:cNvSpPr txBox="1"/>
          <p:nvPr/>
        </p:nvSpPr>
        <p:spPr>
          <a:xfrm>
            <a:off x="1964056" y="4599305"/>
            <a:ext cx="2541905" cy="1158875"/>
          </a:xfrm>
          <a:prstGeom prst="rect">
            <a:avLst/>
          </a:prstGeom>
        </p:spPr>
        <p:txBody>
          <a:bodyPr vert="horz" wrap="square" lIns="0" tIns="0" rIns="0" bIns="0" rtlCol="0">
            <a:spAutoFit/>
          </a:bodyPr>
          <a:lstStyle/>
          <a:p>
            <a:pPr marL="12700" marR="5080">
              <a:lnSpc>
                <a:spcPts val="2600"/>
              </a:lnSpc>
            </a:pPr>
            <a:r>
              <a:rPr sz="2200" b="1" dirty="0">
                <a:solidFill>
                  <a:prstClr val="black"/>
                </a:solidFill>
                <a:latin typeface="Arial"/>
                <a:cs typeface="Arial"/>
              </a:rPr>
              <a:t>Leverages</a:t>
            </a:r>
            <a:r>
              <a:rPr sz="2200" b="1" spc="-100" dirty="0">
                <a:solidFill>
                  <a:prstClr val="black"/>
                </a:solidFill>
                <a:latin typeface="Arial"/>
                <a:cs typeface="Arial"/>
              </a:rPr>
              <a:t> </a:t>
            </a:r>
            <a:r>
              <a:rPr sz="2200" b="1" dirty="0">
                <a:solidFill>
                  <a:prstClr val="black"/>
                </a:solidFill>
                <a:latin typeface="Arial"/>
                <a:cs typeface="Arial"/>
              </a:rPr>
              <a:t>existing  investments</a:t>
            </a:r>
            <a:endParaRPr sz="2200">
              <a:solidFill>
                <a:prstClr val="black"/>
              </a:solidFill>
              <a:latin typeface="Arial"/>
              <a:cs typeface="Arial"/>
            </a:endParaRPr>
          </a:p>
          <a:p>
            <a:pPr marL="12700">
              <a:spcBef>
                <a:spcPts val="1205"/>
              </a:spcBef>
            </a:pPr>
            <a:r>
              <a:rPr sz="2200" b="1" dirty="0">
                <a:solidFill>
                  <a:prstClr val="black"/>
                </a:solidFill>
                <a:latin typeface="Arial"/>
                <a:cs typeface="Arial"/>
              </a:rPr>
              <a:t>Improves with</a:t>
            </a:r>
            <a:r>
              <a:rPr sz="2200" b="1" spc="-105" dirty="0">
                <a:solidFill>
                  <a:prstClr val="black"/>
                </a:solidFill>
                <a:latin typeface="Arial"/>
                <a:cs typeface="Arial"/>
              </a:rPr>
              <a:t> </a:t>
            </a:r>
            <a:r>
              <a:rPr sz="2200" b="1" dirty="0">
                <a:solidFill>
                  <a:prstClr val="black"/>
                </a:solidFill>
                <a:latin typeface="Arial"/>
                <a:cs typeface="Arial"/>
              </a:rPr>
              <a:t>age</a:t>
            </a:r>
            <a:endParaRPr sz="2200">
              <a:solidFill>
                <a:prstClr val="black"/>
              </a:solidFill>
              <a:latin typeface="Arial"/>
              <a:cs typeface="Arial"/>
            </a:endParaRPr>
          </a:p>
        </p:txBody>
      </p:sp>
      <p:sp>
        <p:nvSpPr>
          <p:cNvPr id="14" name="object 14"/>
          <p:cNvSpPr/>
          <p:nvPr/>
        </p:nvSpPr>
        <p:spPr>
          <a:xfrm>
            <a:off x="4865714" y="5382492"/>
            <a:ext cx="444731" cy="444731"/>
          </a:xfrm>
          <a:prstGeom prst="rect">
            <a:avLst/>
          </a:prstGeom>
          <a:blipFill>
            <a:blip r:embed="rId7" cstate="print"/>
            <a:stretch>
              <a:fillRect/>
            </a:stretch>
          </a:blipFill>
        </p:spPr>
        <p:txBody>
          <a:bodyPr wrap="square" lIns="0" tIns="0" rIns="0" bIns="0" rtlCol="0"/>
          <a:lstStyle/>
          <a:p>
            <a:endParaRPr>
              <a:solidFill>
                <a:prstClr val="black"/>
              </a:solidFill>
            </a:endParaRPr>
          </a:p>
        </p:txBody>
      </p:sp>
      <p:sp>
        <p:nvSpPr>
          <p:cNvPr id="15" name="object 15"/>
          <p:cNvSpPr/>
          <p:nvPr/>
        </p:nvSpPr>
        <p:spPr>
          <a:xfrm>
            <a:off x="4914900" y="5418138"/>
            <a:ext cx="342900" cy="330201"/>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16" name="object 16"/>
          <p:cNvSpPr/>
          <p:nvPr/>
        </p:nvSpPr>
        <p:spPr>
          <a:xfrm>
            <a:off x="4914900" y="5418137"/>
            <a:ext cx="342900" cy="330200"/>
          </a:xfrm>
          <a:custGeom>
            <a:avLst/>
            <a:gdLst/>
            <a:ahLst/>
            <a:cxnLst/>
            <a:rect l="l" t="t" r="r" b="b"/>
            <a:pathLst>
              <a:path w="342900" h="330200">
                <a:moveTo>
                  <a:pt x="0" y="82549"/>
                </a:moveTo>
                <a:lnTo>
                  <a:pt x="177799" y="82549"/>
                </a:lnTo>
                <a:lnTo>
                  <a:pt x="177799" y="0"/>
                </a:lnTo>
                <a:lnTo>
                  <a:pt x="342899" y="165099"/>
                </a:lnTo>
                <a:lnTo>
                  <a:pt x="177799" y="330199"/>
                </a:lnTo>
                <a:lnTo>
                  <a:pt x="177799" y="247649"/>
                </a:lnTo>
                <a:lnTo>
                  <a:pt x="0" y="247649"/>
                </a:lnTo>
                <a:lnTo>
                  <a:pt x="0" y="82549"/>
                </a:lnTo>
                <a:close/>
              </a:path>
            </a:pathLst>
          </a:custGeom>
          <a:ln w="9524">
            <a:solidFill>
              <a:srgbClr val="009AE1"/>
            </a:solidFill>
          </a:ln>
        </p:spPr>
        <p:txBody>
          <a:bodyPr wrap="square" lIns="0" tIns="0" rIns="0" bIns="0" rtlCol="0"/>
          <a:lstStyle/>
          <a:p>
            <a:endParaRPr>
              <a:solidFill>
                <a:prstClr val="black"/>
              </a:solidFill>
            </a:endParaRPr>
          </a:p>
        </p:txBody>
      </p:sp>
      <p:sp>
        <p:nvSpPr>
          <p:cNvPr id="17" name="object 17"/>
          <p:cNvSpPr txBox="1"/>
          <p:nvPr/>
        </p:nvSpPr>
        <p:spPr>
          <a:xfrm>
            <a:off x="5685155" y="1182371"/>
            <a:ext cx="4648835" cy="4957767"/>
          </a:xfrm>
          <a:prstGeom prst="rect">
            <a:avLst/>
          </a:prstGeom>
        </p:spPr>
        <p:txBody>
          <a:bodyPr vert="horz" wrap="square" lIns="0" tIns="0" rIns="0" bIns="0" rtlCol="0">
            <a:spAutoFit/>
          </a:bodyPr>
          <a:lstStyle/>
          <a:p>
            <a:pPr marL="355600" indent="-342900">
              <a:buClr>
                <a:srgbClr val="1088DA"/>
              </a:buClr>
              <a:buFontTx/>
              <a:buChar char="§"/>
              <a:tabLst>
                <a:tab pos="354965" algn="l"/>
                <a:tab pos="355600" algn="l"/>
              </a:tabLst>
            </a:pPr>
            <a:r>
              <a:rPr sz="1600" dirty="0">
                <a:solidFill>
                  <a:prstClr val="black"/>
                </a:solidFill>
                <a:latin typeface="Arial"/>
                <a:cs typeface="Arial"/>
              </a:rPr>
              <a:t>In-memory architecture greatly reduces disk</a:t>
            </a:r>
            <a:r>
              <a:rPr sz="1600" spc="-100" dirty="0">
                <a:solidFill>
                  <a:prstClr val="black"/>
                </a:solidFill>
                <a:latin typeface="Arial"/>
                <a:cs typeface="Arial"/>
              </a:rPr>
              <a:t> </a:t>
            </a:r>
            <a:r>
              <a:rPr sz="1600" dirty="0">
                <a:solidFill>
                  <a:prstClr val="black"/>
                </a:solidFill>
                <a:latin typeface="Arial"/>
                <a:cs typeface="Arial"/>
              </a:rPr>
              <a:t>I/O</a:t>
            </a:r>
          </a:p>
          <a:p>
            <a:pPr marL="355600" marR="377190" indent="-342900">
              <a:lnSpc>
                <a:spcPts val="1700"/>
              </a:lnSpc>
              <a:spcBef>
                <a:spcPts val="620"/>
              </a:spcBef>
              <a:buClr>
                <a:srgbClr val="1088DA"/>
              </a:buClr>
              <a:buFontTx/>
              <a:buChar char="§"/>
              <a:tabLst>
                <a:tab pos="354965" algn="l"/>
                <a:tab pos="355600" algn="l"/>
              </a:tabLst>
            </a:pPr>
            <a:r>
              <a:rPr sz="1600" dirty="0">
                <a:solidFill>
                  <a:prstClr val="black"/>
                </a:solidFill>
                <a:latin typeface="Arial"/>
                <a:cs typeface="Arial"/>
              </a:rPr>
              <a:t>Anywhere from </a:t>
            </a:r>
            <a:r>
              <a:rPr sz="1600" b="1" dirty="0">
                <a:solidFill>
                  <a:prstClr val="black"/>
                </a:solidFill>
                <a:latin typeface="Arial"/>
                <a:cs typeface="Arial"/>
              </a:rPr>
              <a:t>20-100x faster </a:t>
            </a:r>
            <a:r>
              <a:rPr sz="1600" dirty="0">
                <a:solidFill>
                  <a:prstClr val="black"/>
                </a:solidFill>
                <a:latin typeface="Arial"/>
                <a:cs typeface="Arial"/>
              </a:rPr>
              <a:t>for</a:t>
            </a:r>
            <a:r>
              <a:rPr sz="1600" spc="-110" dirty="0">
                <a:solidFill>
                  <a:prstClr val="black"/>
                </a:solidFill>
                <a:latin typeface="Arial"/>
                <a:cs typeface="Arial"/>
              </a:rPr>
              <a:t> </a:t>
            </a:r>
            <a:r>
              <a:rPr sz="1600" dirty="0">
                <a:solidFill>
                  <a:prstClr val="black"/>
                </a:solidFill>
                <a:latin typeface="Arial"/>
                <a:cs typeface="Arial"/>
              </a:rPr>
              <a:t>common  tasks</a:t>
            </a:r>
          </a:p>
          <a:p>
            <a:pPr>
              <a:buClr>
                <a:srgbClr val="1088DA"/>
              </a:buClr>
              <a:buFont typeface="Arial"/>
              <a:buChar char="§"/>
            </a:pPr>
            <a:endParaRPr sz="1500" dirty="0">
              <a:solidFill>
                <a:prstClr val="black"/>
              </a:solidFill>
              <a:latin typeface="Times New Roman"/>
              <a:cs typeface="Times New Roman"/>
            </a:endParaRPr>
          </a:p>
          <a:p>
            <a:pPr marL="355600" marR="264160" indent="-342900">
              <a:lnSpc>
                <a:spcPts val="1700"/>
              </a:lnSpc>
              <a:buClr>
                <a:srgbClr val="1088DA"/>
              </a:buClr>
              <a:buFont typeface="Arial"/>
              <a:buChar char="§"/>
              <a:tabLst>
                <a:tab pos="354965" algn="l"/>
                <a:tab pos="355600" algn="l"/>
              </a:tabLst>
            </a:pPr>
            <a:r>
              <a:rPr sz="1600" b="1" dirty="0">
                <a:solidFill>
                  <a:prstClr val="black"/>
                </a:solidFill>
                <a:latin typeface="Arial"/>
                <a:cs typeface="Arial"/>
              </a:rPr>
              <a:t>Concise and expressive </a:t>
            </a:r>
            <a:r>
              <a:rPr sz="1600" b="1" spc="-5" dirty="0">
                <a:solidFill>
                  <a:prstClr val="black"/>
                </a:solidFill>
                <a:latin typeface="Arial"/>
                <a:cs typeface="Arial"/>
              </a:rPr>
              <a:t>syntax</a:t>
            </a:r>
            <a:r>
              <a:rPr sz="1600" spc="-5" dirty="0">
                <a:solidFill>
                  <a:prstClr val="black"/>
                </a:solidFill>
                <a:latin typeface="Arial"/>
                <a:cs typeface="Arial"/>
              </a:rPr>
              <a:t>,</a:t>
            </a:r>
            <a:r>
              <a:rPr sz="1600" spc="-80" dirty="0">
                <a:solidFill>
                  <a:prstClr val="black"/>
                </a:solidFill>
                <a:latin typeface="Arial"/>
                <a:cs typeface="Arial"/>
              </a:rPr>
              <a:t> </a:t>
            </a:r>
            <a:r>
              <a:rPr sz="1600" dirty="0">
                <a:solidFill>
                  <a:prstClr val="black"/>
                </a:solidFill>
                <a:latin typeface="Arial"/>
                <a:cs typeface="Arial"/>
              </a:rPr>
              <a:t>especially  compared to prior</a:t>
            </a:r>
            <a:r>
              <a:rPr sz="1600" spc="-100" dirty="0">
                <a:solidFill>
                  <a:prstClr val="black"/>
                </a:solidFill>
                <a:latin typeface="Arial"/>
                <a:cs typeface="Arial"/>
              </a:rPr>
              <a:t> </a:t>
            </a:r>
            <a:r>
              <a:rPr sz="1600" dirty="0">
                <a:solidFill>
                  <a:prstClr val="black"/>
                </a:solidFill>
                <a:latin typeface="Arial"/>
                <a:cs typeface="Arial"/>
              </a:rPr>
              <a:t>approaches</a:t>
            </a:r>
          </a:p>
          <a:p>
            <a:pPr marL="355600" marR="253365" indent="-342900">
              <a:lnSpc>
                <a:spcPts val="1700"/>
              </a:lnSpc>
              <a:spcBef>
                <a:spcPts val="600"/>
              </a:spcBef>
              <a:buClr>
                <a:srgbClr val="1088DA"/>
              </a:buClr>
              <a:buFont typeface="Arial"/>
              <a:buChar char="§"/>
              <a:tabLst>
                <a:tab pos="354965" algn="l"/>
                <a:tab pos="355600" algn="l"/>
              </a:tabLst>
            </a:pPr>
            <a:r>
              <a:rPr sz="1600" b="1" dirty="0">
                <a:solidFill>
                  <a:prstClr val="black"/>
                </a:solidFill>
                <a:latin typeface="Arial"/>
                <a:cs typeface="Arial"/>
              </a:rPr>
              <a:t>Single programming model </a:t>
            </a:r>
            <a:r>
              <a:rPr sz="1600" dirty="0">
                <a:solidFill>
                  <a:prstClr val="black"/>
                </a:solidFill>
                <a:latin typeface="Arial"/>
                <a:cs typeface="Arial"/>
              </a:rPr>
              <a:t>across a</a:t>
            </a:r>
            <a:r>
              <a:rPr sz="1600" spc="-105" dirty="0">
                <a:solidFill>
                  <a:prstClr val="black"/>
                </a:solidFill>
                <a:latin typeface="Arial"/>
                <a:cs typeface="Arial"/>
              </a:rPr>
              <a:t> </a:t>
            </a:r>
            <a:r>
              <a:rPr sz="1600" dirty="0">
                <a:solidFill>
                  <a:prstClr val="black"/>
                </a:solidFill>
                <a:latin typeface="Arial"/>
                <a:cs typeface="Arial"/>
              </a:rPr>
              <a:t>range  of use cases and steps in data</a:t>
            </a:r>
            <a:r>
              <a:rPr sz="1600" spc="-105" dirty="0">
                <a:solidFill>
                  <a:prstClr val="black"/>
                </a:solidFill>
                <a:latin typeface="Arial"/>
                <a:cs typeface="Arial"/>
              </a:rPr>
              <a:t> </a:t>
            </a:r>
            <a:r>
              <a:rPr sz="1600" dirty="0">
                <a:solidFill>
                  <a:prstClr val="black"/>
                </a:solidFill>
                <a:latin typeface="Arial"/>
                <a:cs typeface="Arial"/>
              </a:rPr>
              <a:t>lifecycle</a:t>
            </a:r>
          </a:p>
          <a:p>
            <a:pPr marL="355600" marR="570865" indent="-342900">
              <a:lnSpc>
                <a:spcPts val="1700"/>
              </a:lnSpc>
              <a:spcBef>
                <a:spcPts val="700"/>
              </a:spcBef>
              <a:buClr>
                <a:srgbClr val="1088DA"/>
              </a:buClr>
              <a:buFont typeface="Arial"/>
              <a:buChar char="§"/>
              <a:tabLst>
                <a:tab pos="354965" algn="l"/>
                <a:tab pos="355600" algn="l"/>
              </a:tabLst>
            </a:pPr>
            <a:r>
              <a:rPr sz="1600" b="1" dirty="0">
                <a:solidFill>
                  <a:prstClr val="black"/>
                </a:solidFill>
                <a:latin typeface="Arial"/>
                <a:cs typeface="Arial"/>
              </a:rPr>
              <a:t>Integrated with common</a:t>
            </a:r>
            <a:r>
              <a:rPr sz="1600" b="1" spc="-114" dirty="0">
                <a:solidFill>
                  <a:prstClr val="black"/>
                </a:solidFill>
                <a:latin typeface="Arial"/>
                <a:cs typeface="Arial"/>
              </a:rPr>
              <a:t> </a:t>
            </a:r>
            <a:r>
              <a:rPr sz="1600" b="1" dirty="0">
                <a:solidFill>
                  <a:prstClr val="black"/>
                </a:solidFill>
                <a:latin typeface="Arial"/>
                <a:cs typeface="Arial"/>
              </a:rPr>
              <a:t>programming  languages </a:t>
            </a:r>
            <a:r>
              <a:rPr sz="1600" dirty="0">
                <a:solidFill>
                  <a:prstClr val="black"/>
                </a:solidFill>
                <a:latin typeface="Arial"/>
                <a:cs typeface="Arial"/>
              </a:rPr>
              <a:t>– Java, Python,</a:t>
            </a:r>
            <a:r>
              <a:rPr sz="1600" spc="-114" dirty="0">
                <a:solidFill>
                  <a:prstClr val="black"/>
                </a:solidFill>
                <a:latin typeface="Arial"/>
                <a:cs typeface="Arial"/>
              </a:rPr>
              <a:t> </a:t>
            </a:r>
            <a:r>
              <a:rPr sz="1600" dirty="0">
                <a:solidFill>
                  <a:prstClr val="black"/>
                </a:solidFill>
                <a:latin typeface="Arial"/>
                <a:cs typeface="Arial"/>
              </a:rPr>
              <a:t>Scala</a:t>
            </a:r>
          </a:p>
          <a:p>
            <a:pPr marL="355600" marR="298450" indent="-342900">
              <a:lnSpc>
                <a:spcPts val="1700"/>
              </a:lnSpc>
              <a:spcBef>
                <a:spcPts val="600"/>
              </a:spcBef>
              <a:buClr>
                <a:srgbClr val="1088DA"/>
              </a:buClr>
              <a:buFont typeface="Arial"/>
              <a:buChar char="§"/>
              <a:tabLst>
                <a:tab pos="354965" algn="l"/>
                <a:tab pos="355600" algn="l"/>
              </a:tabLst>
            </a:pPr>
            <a:r>
              <a:rPr sz="1600" b="1" dirty="0">
                <a:solidFill>
                  <a:prstClr val="black"/>
                </a:solidFill>
                <a:latin typeface="Arial"/>
                <a:cs typeface="Arial"/>
              </a:rPr>
              <a:t>New tools </a:t>
            </a:r>
            <a:r>
              <a:rPr sz="1600" dirty="0">
                <a:solidFill>
                  <a:prstClr val="black"/>
                </a:solidFill>
                <a:latin typeface="Arial"/>
                <a:cs typeface="Arial"/>
              </a:rPr>
              <a:t>continually reduce skill barrier</a:t>
            </a:r>
            <a:r>
              <a:rPr sz="1600" spc="-110" dirty="0">
                <a:solidFill>
                  <a:prstClr val="black"/>
                </a:solidFill>
                <a:latin typeface="Arial"/>
                <a:cs typeface="Arial"/>
              </a:rPr>
              <a:t> </a:t>
            </a:r>
            <a:r>
              <a:rPr sz="1600" dirty="0">
                <a:solidFill>
                  <a:prstClr val="black"/>
                </a:solidFill>
                <a:latin typeface="Arial"/>
                <a:cs typeface="Arial"/>
              </a:rPr>
              <a:t>for  access (e.g. </a:t>
            </a:r>
            <a:r>
              <a:rPr sz="1600" dirty="0">
                <a:solidFill>
                  <a:prstClr val="black"/>
                </a:solidFill>
                <a:latin typeface="Arial"/>
                <a:cs typeface="Arial"/>
              </a:rPr>
              <a:t>SQL for</a:t>
            </a:r>
            <a:r>
              <a:rPr sz="1600" spc="-165" dirty="0">
                <a:solidFill>
                  <a:prstClr val="black"/>
                </a:solidFill>
                <a:latin typeface="Arial"/>
                <a:cs typeface="Arial"/>
              </a:rPr>
              <a:t> </a:t>
            </a:r>
            <a:r>
              <a:rPr sz="1600" dirty="0">
                <a:solidFill>
                  <a:prstClr val="black"/>
                </a:solidFill>
                <a:latin typeface="Arial"/>
                <a:cs typeface="Arial"/>
              </a:rPr>
              <a:t>analysts)</a:t>
            </a:r>
          </a:p>
          <a:p>
            <a:pPr>
              <a:buClr>
                <a:srgbClr val="1088DA"/>
              </a:buClr>
              <a:buFont typeface="Arial"/>
              <a:buChar char="§"/>
            </a:pPr>
            <a:endParaRPr sz="1600" dirty="0">
              <a:solidFill>
                <a:prstClr val="black"/>
              </a:solidFill>
              <a:latin typeface="Times New Roman"/>
              <a:cs typeface="Times New Roman"/>
            </a:endParaRPr>
          </a:p>
          <a:p>
            <a:pPr>
              <a:spcBef>
                <a:spcPts val="45"/>
              </a:spcBef>
              <a:buClr>
                <a:srgbClr val="1088DA"/>
              </a:buClr>
              <a:buFont typeface="Arial"/>
              <a:buChar char="§"/>
            </a:pPr>
            <a:endParaRPr sz="1500" dirty="0">
              <a:solidFill>
                <a:prstClr val="black"/>
              </a:solidFill>
              <a:latin typeface="Times New Roman"/>
              <a:cs typeface="Times New Roman"/>
            </a:endParaRPr>
          </a:p>
          <a:p>
            <a:pPr marL="355600" marR="1093470" indent="-342900">
              <a:lnSpc>
                <a:spcPts val="1700"/>
              </a:lnSpc>
              <a:buClr>
                <a:srgbClr val="1088DA"/>
              </a:buClr>
              <a:buFontTx/>
              <a:buChar char="§"/>
              <a:tabLst>
                <a:tab pos="354965" algn="l"/>
                <a:tab pos="355600" algn="l"/>
              </a:tabLst>
            </a:pPr>
            <a:r>
              <a:rPr sz="1600" spc="-10" dirty="0">
                <a:solidFill>
                  <a:prstClr val="black"/>
                </a:solidFill>
                <a:latin typeface="Arial"/>
                <a:cs typeface="Arial"/>
              </a:rPr>
              <a:t>Works </a:t>
            </a:r>
            <a:r>
              <a:rPr sz="1600" dirty="0">
                <a:solidFill>
                  <a:prstClr val="black"/>
                </a:solidFill>
                <a:latin typeface="Arial"/>
                <a:cs typeface="Arial"/>
              </a:rPr>
              <a:t>well within </a:t>
            </a:r>
            <a:r>
              <a:rPr sz="1600" b="1" dirty="0">
                <a:solidFill>
                  <a:prstClr val="black"/>
                </a:solidFill>
                <a:latin typeface="Arial"/>
                <a:cs typeface="Arial"/>
              </a:rPr>
              <a:t>existing</a:t>
            </a:r>
            <a:r>
              <a:rPr sz="1600" b="1" spc="-80" dirty="0">
                <a:solidFill>
                  <a:prstClr val="black"/>
                </a:solidFill>
                <a:latin typeface="Arial"/>
                <a:cs typeface="Arial"/>
              </a:rPr>
              <a:t> </a:t>
            </a:r>
            <a:r>
              <a:rPr sz="1600" b="1" dirty="0">
                <a:solidFill>
                  <a:prstClr val="black"/>
                </a:solidFill>
                <a:latin typeface="Arial"/>
                <a:cs typeface="Arial"/>
              </a:rPr>
              <a:t>Hadoop  ecosystem</a:t>
            </a:r>
            <a:endParaRPr sz="1600" dirty="0">
              <a:solidFill>
                <a:prstClr val="black"/>
              </a:solidFill>
              <a:latin typeface="Arial"/>
              <a:cs typeface="Arial"/>
            </a:endParaRPr>
          </a:p>
          <a:p>
            <a:pPr>
              <a:buClr>
                <a:srgbClr val="1088DA"/>
              </a:buClr>
              <a:buFont typeface="Arial"/>
              <a:buChar char="§"/>
            </a:pPr>
            <a:endParaRPr sz="1600" dirty="0">
              <a:solidFill>
                <a:prstClr val="black"/>
              </a:solidFill>
              <a:latin typeface="Times New Roman"/>
              <a:cs typeface="Times New Roman"/>
            </a:endParaRPr>
          </a:p>
          <a:p>
            <a:pPr marL="355600" marR="94615" indent="-342900">
              <a:lnSpc>
                <a:spcPts val="1700"/>
              </a:lnSpc>
              <a:spcBef>
                <a:spcPts val="1295"/>
              </a:spcBef>
              <a:buClr>
                <a:srgbClr val="1088DA"/>
              </a:buClr>
              <a:buFont typeface="Arial"/>
              <a:buChar char="§"/>
              <a:tabLst>
                <a:tab pos="354965" algn="l"/>
                <a:tab pos="355600" algn="l"/>
              </a:tabLst>
            </a:pPr>
            <a:r>
              <a:rPr sz="1600" b="1" dirty="0">
                <a:solidFill>
                  <a:prstClr val="black"/>
                </a:solidFill>
                <a:latin typeface="Arial"/>
                <a:cs typeface="Arial"/>
              </a:rPr>
              <a:t>Large and growing community </a:t>
            </a:r>
            <a:r>
              <a:rPr sz="1600" spc="-5" dirty="0">
                <a:solidFill>
                  <a:prstClr val="black"/>
                </a:solidFill>
                <a:latin typeface="Arial"/>
                <a:cs typeface="Arial"/>
              </a:rPr>
              <a:t>of  </a:t>
            </a:r>
            <a:r>
              <a:rPr sz="1600" dirty="0">
                <a:solidFill>
                  <a:prstClr val="black"/>
                </a:solidFill>
                <a:latin typeface="Arial"/>
                <a:cs typeface="Arial"/>
              </a:rPr>
              <a:t>contributors continuously improve full</a:t>
            </a:r>
            <a:r>
              <a:rPr sz="1600" spc="-100" dirty="0">
                <a:solidFill>
                  <a:prstClr val="black"/>
                </a:solidFill>
                <a:latin typeface="Arial"/>
                <a:cs typeface="Arial"/>
              </a:rPr>
              <a:t> </a:t>
            </a:r>
            <a:r>
              <a:rPr sz="1600" dirty="0">
                <a:solidFill>
                  <a:prstClr val="black"/>
                </a:solidFill>
                <a:latin typeface="Arial"/>
                <a:cs typeface="Arial"/>
              </a:rPr>
              <a:t>analytics  stack and extend</a:t>
            </a:r>
            <a:r>
              <a:rPr sz="1600" spc="-100" dirty="0">
                <a:solidFill>
                  <a:prstClr val="black"/>
                </a:solidFill>
                <a:latin typeface="Arial"/>
                <a:cs typeface="Arial"/>
              </a:rPr>
              <a:t> </a:t>
            </a:r>
            <a:r>
              <a:rPr sz="1600" dirty="0">
                <a:solidFill>
                  <a:prstClr val="black"/>
                </a:solidFill>
                <a:latin typeface="Arial"/>
                <a:cs typeface="Arial"/>
              </a:rPr>
              <a:t>capabilities</a:t>
            </a:r>
          </a:p>
        </p:txBody>
      </p:sp>
      <p:sp>
        <p:nvSpPr>
          <p:cNvPr id="18" name="object 18"/>
          <p:cNvSpPr/>
          <p:nvPr/>
        </p:nvSpPr>
        <p:spPr>
          <a:xfrm>
            <a:off x="5629276" y="2020887"/>
            <a:ext cx="4770755" cy="0"/>
          </a:xfrm>
          <a:custGeom>
            <a:avLst/>
            <a:gdLst/>
            <a:ahLst/>
            <a:cxnLst/>
            <a:rect l="l" t="t" r="r" b="b"/>
            <a:pathLst>
              <a:path w="4770755">
                <a:moveTo>
                  <a:pt x="0" y="0"/>
                </a:moveTo>
                <a:lnTo>
                  <a:pt x="4770436" y="1"/>
                </a:lnTo>
              </a:path>
            </a:pathLst>
          </a:custGeom>
          <a:ln w="9524">
            <a:solidFill>
              <a:srgbClr val="929292"/>
            </a:solidFill>
          </a:ln>
        </p:spPr>
        <p:txBody>
          <a:bodyPr wrap="square" lIns="0" tIns="0" rIns="0" bIns="0" rtlCol="0"/>
          <a:lstStyle/>
          <a:p>
            <a:endParaRPr>
              <a:solidFill>
                <a:prstClr val="black"/>
              </a:solidFill>
            </a:endParaRPr>
          </a:p>
        </p:txBody>
      </p:sp>
      <p:sp>
        <p:nvSpPr>
          <p:cNvPr id="19" name="object 19"/>
          <p:cNvSpPr/>
          <p:nvPr/>
        </p:nvSpPr>
        <p:spPr>
          <a:xfrm>
            <a:off x="5629276" y="4464050"/>
            <a:ext cx="4770755" cy="0"/>
          </a:xfrm>
          <a:custGeom>
            <a:avLst/>
            <a:gdLst/>
            <a:ahLst/>
            <a:cxnLst/>
            <a:rect l="l" t="t" r="r" b="b"/>
            <a:pathLst>
              <a:path w="4770755">
                <a:moveTo>
                  <a:pt x="0" y="0"/>
                </a:moveTo>
                <a:lnTo>
                  <a:pt x="4770436" y="0"/>
                </a:lnTo>
              </a:path>
            </a:pathLst>
          </a:custGeom>
          <a:ln w="9524">
            <a:solidFill>
              <a:srgbClr val="929292"/>
            </a:solidFill>
          </a:ln>
        </p:spPr>
        <p:txBody>
          <a:bodyPr wrap="square" lIns="0" tIns="0" rIns="0" bIns="0" rtlCol="0"/>
          <a:lstStyle/>
          <a:p>
            <a:endParaRPr>
              <a:solidFill>
                <a:prstClr val="black"/>
              </a:solidFill>
            </a:endParaRPr>
          </a:p>
        </p:txBody>
      </p:sp>
      <p:sp>
        <p:nvSpPr>
          <p:cNvPr id="20" name="object 20"/>
          <p:cNvSpPr/>
          <p:nvPr/>
        </p:nvSpPr>
        <p:spPr>
          <a:xfrm>
            <a:off x="5629276" y="5341937"/>
            <a:ext cx="4770755" cy="0"/>
          </a:xfrm>
          <a:custGeom>
            <a:avLst/>
            <a:gdLst/>
            <a:ahLst/>
            <a:cxnLst/>
            <a:rect l="l" t="t" r="r" b="b"/>
            <a:pathLst>
              <a:path w="4770755">
                <a:moveTo>
                  <a:pt x="0" y="0"/>
                </a:moveTo>
                <a:lnTo>
                  <a:pt x="4770436" y="0"/>
                </a:lnTo>
              </a:path>
            </a:pathLst>
          </a:custGeom>
          <a:ln w="9524">
            <a:solidFill>
              <a:srgbClr val="929292"/>
            </a:solidFill>
          </a:ln>
        </p:spPr>
        <p:txBody>
          <a:bodyPr wrap="square" lIns="0" tIns="0" rIns="0" bIns="0" rtlCol="0"/>
          <a:lstStyle/>
          <a:p>
            <a:endParaRPr>
              <a:solidFill>
                <a:prstClr val="black"/>
              </a:solidFill>
            </a:endParaRPr>
          </a:p>
        </p:txBody>
      </p:sp>
    </p:spTree>
    <p:extLst>
      <p:ext uri="{BB962C8B-B14F-4D97-AF65-F5344CB8AC3E}">
        <p14:creationId xmlns:p14="http://schemas.microsoft.com/office/powerpoint/2010/main" val="178900335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1944</TotalTime>
  <Words>4032</Words>
  <Application>Microsoft Macintosh PowerPoint</Application>
  <PresentationFormat>Widescreen</PresentationFormat>
  <Paragraphs>560</Paragraphs>
  <Slides>37</Slides>
  <Notes>21</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37</vt:i4>
      </vt:variant>
    </vt:vector>
  </HeadingPairs>
  <TitlesOfParts>
    <vt:vector size="54" baseType="lpstr">
      <vt:lpstr>Calibri</vt:lpstr>
      <vt:lpstr>Calibri Light</vt:lpstr>
      <vt:lpstr>Courier New</vt:lpstr>
      <vt:lpstr>Digital-7</vt:lpstr>
      <vt:lpstr>Helvetica</vt:lpstr>
      <vt:lpstr>Helvetica Neue Light</vt:lpstr>
      <vt:lpstr>HelvNeue for IBM</vt:lpstr>
      <vt:lpstr>HelvNeue for IBM Light</vt:lpstr>
      <vt:lpstr>HelvNeue Light for IBM</vt:lpstr>
      <vt:lpstr>HelvNeue Roman for IBM</vt:lpstr>
      <vt:lpstr>Mangal</vt:lpstr>
      <vt:lpstr>MS PGothic</vt:lpstr>
      <vt:lpstr>ＭＳ Ｐゴシック</vt:lpstr>
      <vt:lpstr>Times New Roman</vt:lpstr>
      <vt:lpstr>Wingdings</vt:lpstr>
      <vt:lpstr>Arial</vt:lpstr>
      <vt:lpstr>Office Theme</vt:lpstr>
      <vt:lpstr>Spark &amp; DSX Overview</vt:lpstr>
      <vt:lpstr>What is data science?</vt:lpstr>
      <vt:lpstr>Why do we need it? </vt:lpstr>
      <vt:lpstr>What do we need to practice data science?</vt:lpstr>
      <vt:lpstr>What do we need to practice it?</vt:lpstr>
      <vt:lpstr>PowerPoint Presentation</vt:lpstr>
      <vt:lpstr>PowerPoint Presentation</vt:lpstr>
      <vt:lpstr>Spark is new, but evolving quickly and has gained  tremendous traction in a short amount of time</vt:lpstr>
      <vt:lpstr>Key reasons for interest in Spark</vt:lpstr>
      <vt:lpstr>Spark Ecosystem</vt:lpstr>
      <vt:lpstr>Libraries Usage1</vt:lpstr>
      <vt:lpstr>Spark Programming Languages</vt:lpstr>
      <vt:lpstr>IBM is all-in on Spark</vt:lpstr>
      <vt:lpstr>Spark Tech Center (STC): IBM’s Commitment to Spark </vt:lpstr>
      <vt:lpstr>IBM driving SQL and Machine Learning innovation..</vt:lpstr>
      <vt:lpstr>Comparison of Company Contributions in Spark 2.0</vt:lpstr>
      <vt:lpstr>Spark Terminology</vt:lpstr>
      <vt:lpstr>Spark Architecture</vt:lpstr>
      <vt:lpstr>PowerPoint Presentation</vt:lpstr>
      <vt:lpstr>Resilient Distributed Datasets</vt:lpstr>
      <vt:lpstr>Resilient Distributed Datasets</vt:lpstr>
      <vt:lpstr>RDDs</vt:lpstr>
      <vt:lpstr>PowerPoint Presentation</vt:lpstr>
      <vt:lpstr>Code Execution (2)</vt:lpstr>
      <vt:lpstr>Code Execution (3)</vt:lpstr>
      <vt:lpstr>Code Execution (5)</vt:lpstr>
      <vt:lpstr>Code Execution (5)</vt:lpstr>
      <vt:lpstr>Platforms &amp; tools</vt:lpstr>
      <vt:lpstr>What is a “Notebook”?</vt:lpstr>
      <vt:lpstr>Web-Based Notebooks</vt:lpstr>
      <vt:lpstr>Data Scientist - Current Challenges and Pain Points</vt:lpstr>
      <vt:lpstr>IBM Data Science Experience</vt:lpstr>
      <vt:lpstr>Data Science Experience</vt:lpstr>
      <vt:lpstr>Core Attributes of the Data Science Experience</vt:lpstr>
      <vt:lpstr>Community Cards provide in-context learning for users</vt:lpstr>
      <vt:lpstr>Collaborate Using Projects</vt:lpstr>
      <vt:lpstr>Hands - on Labs https://github.com/joshishwetha/dsx-spark</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SHWETA JOSHI</dc:creator>
  <cp:lastModifiedBy>SHWETA JOSHI</cp:lastModifiedBy>
  <cp:revision>187</cp:revision>
  <dcterms:created xsi:type="dcterms:W3CDTF">2017-04-24T21:53:55Z</dcterms:created>
  <dcterms:modified xsi:type="dcterms:W3CDTF">2017-04-26T06:18:48Z</dcterms:modified>
</cp:coreProperties>
</file>